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96337110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685800" y="2038350"/>
            <a:ext cx="7772400" cy="31845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376092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376092"/>
                </a:solidFill>
              </a:rPr>
              <a:t>Click To Edit Master Title Style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5791200" y="5334000"/>
            <a:ext cx="2971800" cy="1524000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spcBef>
                <a:spcPts val="300"/>
              </a:spcBef>
              <a:buSzTx/>
              <a:buFontTx/>
              <a:buNone/>
              <a:defRPr sz="1800"/>
            </a:pPr>
            <a:r>
              <a:rPr sz="1400">
                <a:solidFill>
                  <a:srgbClr val="254061"/>
                </a:solidFill>
              </a:rPr>
              <a:t>Tel: 201-273-7070 </a:t>
            </a:r>
          </a:p>
          <a:p>
            <a:pPr marL="0" lvl="0" indent="0" algn="ctr">
              <a:spcBef>
                <a:spcPts val="300"/>
              </a:spcBef>
              <a:buSzTx/>
              <a:buFontTx/>
              <a:buNone/>
              <a:defRPr sz="1800"/>
            </a:pPr>
            <a:r>
              <a:rPr sz="1400">
                <a:solidFill>
                  <a:srgbClr val="254061"/>
                </a:solidFill>
              </a:rPr>
              <a:t>Toll Free: 800-889-3129</a:t>
            </a:r>
          </a:p>
          <a:p>
            <a:pPr marL="0" lvl="0" indent="0" algn="ctr">
              <a:spcBef>
                <a:spcPts val="300"/>
              </a:spcBef>
              <a:buSzTx/>
              <a:buFontTx/>
              <a:buNone/>
              <a:defRPr sz="1800"/>
            </a:pPr>
            <a:r>
              <a:rPr sz="1400">
                <a:solidFill>
                  <a:srgbClr val="254061"/>
                </a:solidFill>
              </a:rPr>
              <a:t>E-Mail:  joel@joelsilbermanlaw.com</a:t>
            </a:r>
          </a:p>
          <a:p>
            <a:pPr marL="0" lvl="0" indent="0" algn="ctr">
              <a:spcBef>
                <a:spcPts val="300"/>
              </a:spcBef>
              <a:buSzTx/>
              <a:buFontTx/>
              <a:buNone/>
              <a:defRPr sz="1800"/>
            </a:pPr>
            <a:r>
              <a:rPr sz="1400">
                <a:solidFill>
                  <a:srgbClr val="254061"/>
                </a:solidFill>
              </a:rPr>
              <a:t>www.joelsilbermanlaw.com </a:t>
            </a:r>
          </a:p>
        </p:txBody>
      </p:sp>
      <p:sp>
        <p:nvSpPr>
          <p:cNvPr id="9" name="Shape 9"/>
          <p:cNvSpPr/>
          <p:nvPr/>
        </p:nvSpPr>
        <p:spPr>
          <a:xfrm>
            <a:off x="762000" y="5470097"/>
            <a:ext cx="3886200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pPr lvl="0">
              <a:defRPr sz="1800"/>
            </a:pPr>
            <a:r>
              <a:rPr sz="1200"/>
              <a:t>Disclaimer: The contents of this presentation are general in nature. Please use your discretion while following them. The author does not guarantee legal validity of the tips contained herein.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6002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376092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376092"/>
                </a:solidFill>
              </a:rP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457200" y="2971800"/>
            <a:ext cx="8229600" cy="3886200"/>
          </a:xfrm>
          <a:prstGeom prst="rect">
            <a:avLst/>
          </a:prstGeom>
        </p:spPr>
        <p:txBody>
          <a:bodyPr/>
          <a:lstStyle>
            <a:lvl1pPr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1pPr>
            <a:lvl2pPr marL="742950" indent="-28575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2pPr>
            <a:lvl3pPr marL="1143000" indent="-22860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3pPr>
            <a:lvl4pPr marL="1600200" indent="-22860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4pPr>
            <a:lvl5pPr marL="2057400" indent="-22860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722312" y="2057400"/>
            <a:ext cx="7772401" cy="4800600"/>
          </a:xfrm>
          <a:prstGeom prst="rect">
            <a:avLst/>
          </a:prstGeom>
        </p:spPr>
        <p:txBody>
          <a:bodyPr/>
          <a:lstStyle>
            <a:lvl1pPr marL="0" indent="0" algn="just">
              <a:spcBef>
                <a:spcPts val="500"/>
              </a:spcBef>
              <a:buSzTx/>
              <a:buFontTx/>
              <a:buNone/>
              <a:defRPr sz="2400">
                <a:solidFill>
                  <a:srgbClr val="3760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9050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376092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376092"/>
                </a:solidFill>
              </a:rPr>
              <a:t>Click to edit Master title style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457200" y="3200400"/>
            <a:ext cx="5029200" cy="3657600"/>
          </a:xfrm>
          <a:prstGeom prst="rect">
            <a:avLst/>
          </a:prstGeom>
        </p:spPr>
        <p:txBody>
          <a:bodyPr/>
          <a:lstStyle>
            <a:lvl1pPr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1pPr>
            <a:lvl2pPr marL="742950" indent="-28575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2pPr>
            <a:lvl3pPr marL="1143000" indent="-22860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3pPr>
            <a:lvl4pPr marL="1600200" indent="-22860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4pPr>
            <a:lvl5pPr marL="2057400" indent="-22860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</a:lstStyle>
          <a:p>
            <a:pPr lvl="0">
              <a:defRPr sz="1800" b="0"/>
            </a:pPr>
            <a:r>
              <a:rPr sz="2400" b="1"/>
              <a:t>Click to edit Master text styles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Click to edit Master title style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Click to edit Master title style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pPr lvl="0">
              <a:defRPr sz="1800"/>
            </a:pPr>
            <a:r>
              <a:rPr sz="1400"/>
              <a:t>Click to edit Master text styles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40000">
              <a:srgbClr val="FEFEFE"/>
            </a:gs>
            <a:gs pos="100000">
              <a:srgbClr val="7B7B7B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-6264" y="0"/>
            <a:ext cx="9162790" cy="14478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child-pornography-laws-in-new-jerse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is-sexting-against-the-law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criminal-defense/sex-crimes-defense-attorney-jersey-city/child-pornograph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criminal-defense/sex-crimes-defense-attorney-jersey-cit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2400" cy="1470025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 dirty="0">
                <a:solidFill>
                  <a:srgbClr val="376092"/>
                </a:solidFill>
              </a:rPr>
              <a:t>Is Sexting Against the Law in NJ?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xfrm>
            <a:off x="5791200" y="5334000"/>
            <a:ext cx="2971800" cy="990600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lnSpc>
                <a:spcPct val="90000"/>
              </a:lnSpc>
              <a:spcBef>
                <a:spcPts val="200"/>
              </a:spcBef>
              <a:buSzTx/>
              <a:buFontTx/>
              <a:buNone/>
              <a:defRPr sz="1800"/>
            </a:pPr>
            <a:r>
              <a:rPr sz="1200">
                <a:solidFill>
                  <a:srgbClr val="254061"/>
                </a:solidFill>
              </a:rPr>
              <a:t>Tel: </a:t>
            </a:r>
            <a:r>
              <a:rPr sz="1200" b="1">
                <a:solidFill>
                  <a:srgbClr val="254061"/>
                </a:solidFill>
              </a:rPr>
              <a:t>201-273-7070 </a:t>
            </a:r>
            <a:endParaRPr sz="1200">
              <a:solidFill>
                <a:srgbClr val="254061"/>
              </a:solidFill>
            </a:endParaRPr>
          </a:p>
          <a:p>
            <a:pPr marL="0" lvl="0" indent="0" algn="ctr">
              <a:lnSpc>
                <a:spcPct val="90000"/>
              </a:lnSpc>
              <a:spcBef>
                <a:spcPts val="200"/>
              </a:spcBef>
              <a:buSzTx/>
              <a:buFontTx/>
              <a:buNone/>
              <a:defRPr sz="1800"/>
            </a:pPr>
            <a:r>
              <a:rPr sz="1200">
                <a:solidFill>
                  <a:srgbClr val="254061"/>
                </a:solidFill>
              </a:rPr>
              <a:t>Toll Free: </a:t>
            </a:r>
            <a:r>
              <a:rPr sz="1200" b="1">
                <a:solidFill>
                  <a:srgbClr val="254061"/>
                </a:solidFill>
              </a:rPr>
              <a:t>800-889-3129</a:t>
            </a:r>
            <a:endParaRPr sz="1200">
              <a:solidFill>
                <a:srgbClr val="254061"/>
              </a:solidFill>
            </a:endParaRPr>
          </a:p>
          <a:p>
            <a:pPr marL="0" lvl="0" indent="0" algn="ctr">
              <a:lnSpc>
                <a:spcPct val="90000"/>
              </a:lnSpc>
              <a:spcBef>
                <a:spcPts val="200"/>
              </a:spcBef>
              <a:buSzTx/>
              <a:buFontTx/>
              <a:buNone/>
              <a:defRPr sz="1800"/>
            </a:pPr>
            <a:r>
              <a:rPr sz="1200">
                <a:solidFill>
                  <a:srgbClr val="254061"/>
                </a:solidFill>
              </a:rPr>
              <a:t>E-Mail: </a:t>
            </a:r>
            <a:r>
              <a:rPr sz="1200" b="1">
                <a:solidFill>
                  <a:srgbClr val="254061"/>
                </a:solidFill>
              </a:rPr>
              <a:t>joel@joelsilbermanlaw.com</a:t>
            </a:r>
          </a:p>
          <a:p>
            <a:pPr marL="0" lvl="0" indent="0" algn="ctr">
              <a:lnSpc>
                <a:spcPct val="90000"/>
              </a:lnSpc>
              <a:spcBef>
                <a:spcPts val="200"/>
              </a:spcBef>
              <a:buSzTx/>
              <a:buFontTx/>
              <a:buNone/>
              <a:defRPr sz="1800"/>
            </a:pPr>
            <a:r>
              <a:rPr sz="1200" b="1">
                <a:solidFill>
                  <a:srgbClr val="254061"/>
                </a:solidFill>
                <a:hlinkClick r:id="rId2"/>
              </a:rPr>
              <a:t>www.joelsilbermanlaw.com</a:t>
            </a:r>
            <a:r>
              <a:rPr sz="1200" b="1">
                <a:solidFill>
                  <a:srgbClr val="254061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xfrm>
            <a:off x="381000" y="2590800"/>
            <a:ext cx="8229600" cy="4724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376092"/>
                </a:solidFill>
              </a:rPr>
              <a:t>Sexting</a:t>
            </a:r>
            <a:r>
              <a:rPr sz="2400" dirty="0">
                <a:solidFill>
                  <a:srgbClr val="376092"/>
                </a:solidFill>
              </a:rPr>
              <a:t> is defined as the act of transferring sexually explicit messages to single or mass recipients through cell phone text messaging or any other electrical devices used for messaging.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</a:rPr>
              <a:t>The messages usually contain illicit photographs or video links depicting the person sending them.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</a:rPr>
              <a:t>Sexting is against the law in New Jersey.</a:t>
            </a:r>
          </a:p>
        </p:txBody>
      </p:sp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376092"/>
                </a:solidFill>
              </a:rPr>
              <a:t>What is Sexting?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457200" y="2667000"/>
            <a:ext cx="8458200" cy="4419600"/>
          </a:xfrm>
          <a:prstGeom prst="rect">
            <a:avLst/>
          </a:prstGeom>
        </p:spPr>
        <p:txBody>
          <a:bodyPr/>
          <a:lstStyle/>
          <a:p>
            <a:pPr marL="0" lv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</a:rPr>
              <a:t>Sexting is illegal because of the danger and violations such as: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  <a:hlinkClick r:id="rId2"/>
              </a:rPr>
              <a:t>Child Pornography Charges</a:t>
            </a:r>
            <a:r>
              <a:rPr sz="2400" dirty="0">
                <a:solidFill>
                  <a:srgbClr val="376092"/>
                </a:solidFill>
              </a:rPr>
              <a:t>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 err="1">
                <a:solidFill>
                  <a:srgbClr val="376092"/>
                </a:solidFill>
              </a:rPr>
              <a:t>Victimisation</a:t>
            </a:r>
            <a:r>
              <a:rPr sz="2400" dirty="0">
                <a:solidFill>
                  <a:srgbClr val="376092"/>
                </a:solidFill>
              </a:rPr>
              <a:t>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</a:rPr>
              <a:t>Harassment and Stalking.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</a:rPr>
              <a:t>Misuse of the Images.</a:t>
            </a:r>
          </a:p>
        </p:txBody>
      </p:sp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376092"/>
                </a:solidFill>
              </a:rPr>
              <a:t>Why Is Sexting Against The Law?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376092"/>
                </a:solidFill>
              </a:rPr>
              <a:t>Sexting Laws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457200" y="2971799"/>
            <a:ext cx="8229600" cy="315436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  <a:hlinkClick r:id="rId2"/>
              </a:rPr>
              <a:t>Sexting in New Jersey </a:t>
            </a:r>
            <a:r>
              <a:rPr sz="2400" dirty="0">
                <a:solidFill>
                  <a:srgbClr val="376092"/>
                </a:solidFill>
              </a:rPr>
              <a:t>is a crime under New Jersey Endangering Welfare of Children Statute. If convicted, it could result in up to 10 years in prison and a fine of up to $150,000.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</a:rPr>
              <a:t>If one is convicted of possession of sexually explicit material, offender could face up to 18 months in jail and a fine.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xfrm>
            <a:off x="304800" y="2667000"/>
            <a:ext cx="8458200" cy="4419600"/>
          </a:xfrm>
          <a:prstGeom prst="rect">
            <a:avLst/>
          </a:prstGeom>
        </p:spPr>
        <p:txBody>
          <a:bodyPr/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376092"/>
                </a:solidFill>
              </a:rPr>
              <a:t>New Jersey’s teen sexting law </a:t>
            </a:r>
            <a:r>
              <a:rPr sz="2400" dirty="0">
                <a:solidFill>
                  <a:srgbClr val="376092"/>
                </a:solidFill>
              </a:rPr>
              <a:t>was enacted in 2012. Since its enactment; New Jersey has created a diversion program that may be used instead of criminal prosecution for teens who are charged with </a:t>
            </a:r>
            <a:r>
              <a:rPr sz="2400" dirty="0">
                <a:solidFill>
                  <a:srgbClr val="376092"/>
                </a:solidFill>
                <a:hlinkClick r:id="rId2"/>
              </a:rPr>
              <a:t>child pornography </a:t>
            </a:r>
            <a:r>
              <a:rPr sz="2400" dirty="0">
                <a:solidFill>
                  <a:srgbClr val="376092"/>
                </a:solidFill>
              </a:rPr>
              <a:t>as a result of sexting. 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</a:rPr>
              <a:t>As per judge discernment, teens involved in sexting may be ordered to participate in an educational program or counseling. This program addresses the consequences of sexting instead of being criminally prosecuted.</a:t>
            </a:r>
          </a:p>
        </p:txBody>
      </p:sp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376092"/>
                </a:solidFill>
              </a:rPr>
              <a:t>Teenage Sexting Laws In New Jersey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  <a:prstGeom prst="rect">
            <a:avLst/>
          </a:prstGeom>
        </p:spPr>
        <p:txBody>
          <a:bodyPr/>
          <a:lstStyle>
            <a:lvl1pPr defTabSz="905255">
              <a:defRPr sz="3564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564" b="1" dirty="0">
                <a:solidFill>
                  <a:srgbClr val="376092"/>
                </a:solidFill>
              </a:rPr>
              <a:t>Sex Crime Defense Attorney, New Jersey</a:t>
            </a:r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457200" y="2971799"/>
            <a:ext cx="8229600" cy="315436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</a:rPr>
              <a:t>Contact a </a:t>
            </a:r>
            <a:r>
              <a:rPr sz="2400" dirty="0">
                <a:solidFill>
                  <a:srgbClr val="376092"/>
                </a:solidFill>
                <a:hlinkClick r:id="rId2"/>
              </a:rPr>
              <a:t>sex crime defense attorney in New Jersey </a:t>
            </a:r>
            <a:r>
              <a:rPr sz="2400" dirty="0">
                <a:solidFill>
                  <a:srgbClr val="376092"/>
                </a:solidFill>
              </a:rPr>
              <a:t>if you have been arrested or charged with sexting.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</a:rPr>
              <a:t>Speak with </a:t>
            </a:r>
            <a:r>
              <a:rPr sz="2400" b="1" dirty="0">
                <a:solidFill>
                  <a:srgbClr val="376092"/>
                </a:solidFill>
              </a:rPr>
              <a:t>Attorney Joel Silberman </a:t>
            </a:r>
            <a:r>
              <a:rPr sz="2400" dirty="0">
                <a:solidFill>
                  <a:srgbClr val="376092"/>
                </a:solidFill>
              </a:rPr>
              <a:t>to ensure your rights are not jeopardized.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xfrm>
            <a:off x="722312" y="2057399"/>
            <a:ext cx="7772401" cy="3810000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700"/>
              </a:spcBef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376092"/>
                </a:solidFill>
              </a:rPr>
              <a:t>Contact Us: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Joel Silberman,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Sex Crime Defense Attorney, New Jersey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549 Summit Avenue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Jersey City, NJ 07306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Tel: (201)-273-7070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Toll Free (800)-889-3129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E-Mail: </a:t>
            </a: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joel@joelsilbermanlaw.com</a:t>
            </a:r>
            <a:r>
              <a:rPr sz="2400" b="1">
                <a:solidFill>
                  <a:srgbClr val="376092"/>
                </a:solidFill>
              </a:rPr>
              <a:t> 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www.joelsilbermanlaw.com</a:t>
            </a:r>
            <a:r>
              <a:rPr sz="2400">
                <a:solidFill>
                  <a:srgbClr val="376092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334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</vt:lpstr>
      <vt:lpstr>Is Sexting Against the Law in NJ?</vt:lpstr>
      <vt:lpstr>What is Sexting?</vt:lpstr>
      <vt:lpstr>Why Is Sexting Against The Law?</vt:lpstr>
      <vt:lpstr>Sexting Laws</vt:lpstr>
      <vt:lpstr>Teenage Sexting Laws In New Jersey</vt:lpstr>
      <vt:lpstr>Sex Crime Defense Attorney, New Jersey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Sexting Against the Law in NJ?</dc:title>
  <cp:lastModifiedBy>Navya Rani Adepu</cp:lastModifiedBy>
  <cp:revision>2</cp:revision>
  <dcterms:modified xsi:type="dcterms:W3CDTF">2015-05-07T08:28:09Z</dcterms:modified>
</cp:coreProperties>
</file>