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5" r:id="rId4"/>
    <p:sldId id="269" r:id="rId5"/>
    <p:sldId id="276" r:id="rId6"/>
    <p:sldId id="27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1200" y="5334000"/>
            <a:ext cx="2971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4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Tel: 201-273-7070 </a:t>
            </a:r>
          </a:p>
          <a:p>
            <a:r>
              <a:rPr lang="en-US" dirty="0" smtClean="0"/>
              <a:t>Toll Free: 800-889-3129</a:t>
            </a:r>
          </a:p>
          <a:p>
            <a:r>
              <a:rPr lang="en-US" dirty="0" smtClean="0"/>
              <a:t>E-Mail:  joel@joelsilbermanlaw.com</a:t>
            </a:r>
          </a:p>
          <a:p>
            <a:r>
              <a:rPr lang="en-US" dirty="0" smtClean="0"/>
              <a:t>www.joelsilbermanlaw.com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Disclaimer:</a:t>
            </a:r>
            <a:r>
              <a:rPr lang="en-US" sz="1200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our-practice/drug-offenses-new-jersey/illegal-drug-possess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our-practice/drug-offenses-new-jersey/illegal-drug-possess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Misdemeanor Drug Possession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Tel: </a:t>
            </a:r>
            <a:r>
              <a:rPr lang="en-US" b="1" dirty="0"/>
              <a:t>201-273-7070 </a:t>
            </a:r>
          </a:p>
          <a:p>
            <a:r>
              <a:rPr lang="en-US" dirty="0"/>
              <a:t>Toll Free: </a:t>
            </a:r>
            <a:r>
              <a:rPr lang="en-US" b="1" dirty="0" smtClean="0"/>
              <a:t>800-889-3129</a:t>
            </a:r>
          </a:p>
          <a:p>
            <a:r>
              <a:rPr lang="en-US" dirty="0"/>
              <a:t>E-Mail</a:t>
            </a:r>
            <a:r>
              <a:rPr lang="en-US"/>
              <a:t>: </a:t>
            </a:r>
            <a:r>
              <a:rPr lang="en-US" b="1" smtClean="0"/>
              <a:t>joel@joelsilbermanlaw.com</a:t>
            </a:r>
            <a:endParaRPr lang="en-US" b="1" dirty="0"/>
          </a:p>
          <a:p>
            <a:r>
              <a:rPr lang="en-US" b="1" dirty="0" smtClean="0">
                <a:hlinkClick r:id="rId2"/>
              </a:rPr>
              <a:t>www.joelsilbermanlaw.com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Misdemeanor Drug Possession Offense</a:t>
            </a:r>
            <a:endParaRPr lang="en-IN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IN" dirty="0"/>
              <a:t>In New </a:t>
            </a:r>
            <a:r>
              <a:rPr lang="en-IN" dirty="0" smtClean="0"/>
              <a:t>Jersey, a misdemeanor </a:t>
            </a:r>
            <a:r>
              <a:rPr lang="en-IN" dirty="0">
                <a:hlinkClick r:id="rId2"/>
              </a:rPr>
              <a:t>drug </a:t>
            </a:r>
            <a:r>
              <a:rPr lang="en-IN" dirty="0" smtClean="0">
                <a:hlinkClick r:id="rId2"/>
              </a:rPr>
              <a:t>possession offense</a:t>
            </a:r>
            <a:r>
              <a:rPr lang="en-IN" dirty="0" smtClean="0"/>
              <a:t> </a:t>
            </a:r>
            <a:r>
              <a:rPr lang="en-IN" dirty="0"/>
              <a:t>is charged </a:t>
            </a:r>
            <a:r>
              <a:rPr lang="en-IN" dirty="0" smtClean="0"/>
              <a:t>to a </a:t>
            </a:r>
            <a:r>
              <a:rPr lang="en-IN" dirty="0"/>
              <a:t>person </a:t>
            </a:r>
            <a:r>
              <a:rPr lang="en-IN" dirty="0" smtClean="0"/>
              <a:t>if he is under </a:t>
            </a:r>
            <a:r>
              <a:rPr lang="en-IN" dirty="0"/>
              <a:t>the influence of marijuana or hashish, or </a:t>
            </a:r>
            <a:r>
              <a:rPr lang="en-IN" dirty="0" smtClean="0"/>
              <a:t>failed </a:t>
            </a:r>
            <a:r>
              <a:rPr lang="en-IN" dirty="0"/>
              <a:t>to surrender to a nearby police officer</a:t>
            </a:r>
            <a:r>
              <a:rPr lang="en-IN" dirty="0" smtClean="0"/>
              <a:t>.</a:t>
            </a:r>
          </a:p>
          <a:p>
            <a:r>
              <a:rPr lang="en-IN" dirty="0" smtClean="0"/>
              <a:t>Marijuana </a:t>
            </a:r>
            <a:r>
              <a:rPr lang="en-IN" dirty="0"/>
              <a:t>possession of less than 50 grams and possession of </a:t>
            </a:r>
            <a:r>
              <a:rPr lang="en-IN" dirty="0" smtClean="0"/>
              <a:t>any controlled substances  </a:t>
            </a:r>
            <a:r>
              <a:rPr lang="en-IN" dirty="0"/>
              <a:t>is also classified as a </a:t>
            </a:r>
            <a:r>
              <a:rPr lang="en-IN" dirty="0" smtClean="0"/>
              <a:t>misdemeanor.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159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/>
              <a:t>Misdemeanor </a:t>
            </a:r>
            <a:r>
              <a:rPr lang="en-IN" dirty="0" smtClean="0"/>
              <a:t> </a:t>
            </a:r>
            <a:r>
              <a:rPr lang="en-IN" dirty="0"/>
              <a:t>Possession </a:t>
            </a:r>
            <a:r>
              <a:rPr lang="en-IN" dirty="0" smtClean="0"/>
              <a:t> of Controlled Substances  Can Lead to the Following Charges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846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lvl="0" fontAlgn="base"/>
            <a:r>
              <a:rPr lang="en-IN" dirty="0"/>
              <a:t>6 months to 1 year </a:t>
            </a:r>
            <a:r>
              <a:rPr lang="en-IN" dirty="0" smtClean="0"/>
              <a:t>imprisonment </a:t>
            </a:r>
            <a:r>
              <a:rPr lang="en-IN" dirty="0"/>
              <a:t>(N.J.S.A. 2C:43-8)</a:t>
            </a:r>
          </a:p>
          <a:p>
            <a:pPr lvl="0" fontAlgn="base"/>
            <a:r>
              <a:rPr lang="en-IN" dirty="0"/>
              <a:t>A fine of up to $</a:t>
            </a:r>
            <a:r>
              <a:rPr lang="en-IN" dirty="0" smtClean="0"/>
              <a:t>1000 </a:t>
            </a:r>
            <a:r>
              <a:rPr lang="en-IN" dirty="0"/>
              <a:t>(N.J.S.A. 2C:43-3(c))</a:t>
            </a:r>
          </a:p>
          <a:p>
            <a:pPr lvl="0" fontAlgn="base"/>
            <a:r>
              <a:rPr lang="en-IN" dirty="0"/>
              <a:t>Loss of public </a:t>
            </a:r>
            <a:r>
              <a:rPr lang="en-IN" dirty="0" smtClean="0"/>
              <a:t>housing </a:t>
            </a:r>
            <a:r>
              <a:rPr lang="en-IN" dirty="0"/>
              <a:t>(N.J.S.A. 2A:18-61.1)</a:t>
            </a:r>
          </a:p>
          <a:p>
            <a:pPr lvl="0" fontAlgn="base"/>
            <a:r>
              <a:rPr lang="en-IN" dirty="0"/>
              <a:t>If the accused stays in a rented </a:t>
            </a:r>
            <a:r>
              <a:rPr lang="en-IN" dirty="0" smtClean="0"/>
              <a:t>home, </a:t>
            </a:r>
            <a:r>
              <a:rPr lang="en-IN" dirty="0"/>
              <a:t>then </a:t>
            </a:r>
            <a:r>
              <a:rPr lang="en-IN" dirty="0" smtClean="0"/>
              <a:t>eviction is possible. </a:t>
            </a:r>
            <a:r>
              <a:rPr lang="en-IN" dirty="0"/>
              <a:t>(N.J.S.A. 2A:18-61.1) </a:t>
            </a:r>
            <a:endParaRPr lang="en-IN" dirty="0" smtClean="0"/>
          </a:p>
          <a:p>
            <a:pPr lvl="0" fontAlgn="base"/>
            <a:r>
              <a:rPr lang="en-IN" dirty="0"/>
              <a:t>If caught </a:t>
            </a:r>
            <a:r>
              <a:rPr lang="en-IN" dirty="0" smtClean="0"/>
              <a:t>driving</a:t>
            </a:r>
            <a:r>
              <a:rPr lang="en-IN" dirty="0"/>
              <a:t>, loss of driving privileges for not less than six months and up to two </a:t>
            </a:r>
            <a:r>
              <a:rPr lang="en-IN" dirty="0" smtClean="0"/>
              <a:t>years is possible. </a:t>
            </a:r>
            <a:r>
              <a:rPr lang="en-IN" dirty="0"/>
              <a:t>(2C:35-16</a:t>
            </a:r>
            <a:r>
              <a:rPr lang="en-IN" dirty="0" smtClean="0"/>
              <a:t>)</a:t>
            </a:r>
            <a:endParaRPr lang="en-IN" dirty="0"/>
          </a:p>
          <a:p>
            <a:pPr lvl="0" fontAlgn="base"/>
            <a:r>
              <a:rPr lang="en-IN" dirty="0"/>
              <a:t>If </a:t>
            </a:r>
            <a:r>
              <a:rPr lang="en-IN" dirty="0" smtClean="0"/>
              <a:t>caught driving </a:t>
            </a:r>
            <a:r>
              <a:rPr lang="en-IN" dirty="0"/>
              <a:t>and marijuana </a:t>
            </a:r>
            <a:r>
              <a:rPr lang="en-IN" dirty="0" smtClean="0"/>
              <a:t>is </a:t>
            </a:r>
            <a:r>
              <a:rPr lang="en-IN" dirty="0"/>
              <a:t>found in the car, </a:t>
            </a:r>
            <a:r>
              <a:rPr lang="en-IN" dirty="0" smtClean="0"/>
              <a:t>then mandatory </a:t>
            </a:r>
            <a:r>
              <a:rPr lang="en-IN" dirty="0"/>
              <a:t>loss of driving privileges for two </a:t>
            </a:r>
            <a:r>
              <a:rPr lang="en-IN" dirty="0" smtClean="0"/>
              <a:t>years. </a:t>
            </a:r>
            <a:r>
              <a:rPr lang="en-IN" dirty="0"/>
              <a:t>(N.J.S.A. 39:4-49.1)</a:t>
            </a:r>
          </a:p>
          <a:p>
            <a:pPr lvl="0" fontAlgn="base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012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/>
          </a:bodyPr>
          <a:lstStyle/>
          <a:p>
            <a:pPr lvl="0" fontAlgn="base"/>
            <a:r>
              <a:rPr lang="en-IN" dirty="0"/>
              <a:t>A term of community </a:t>
            </a:r>
            <a:r>
              <a:rPr lang="en-IN" dirty="0" smtClean="0"/>
              <a:t>service </a:t>
            </a:r>
            <a:r>
              <a:rPr lang="en-IN" dirty="0"/>
              <a:t>(N.J.S.A. 2C:43-2b(5))</a:t>
            </a:r>
          </a:p>
          <a:p>
            <a:pPr lvl="0" fontAlgn="base"/>
            <a:r>
              <a:rPr lang="en-IN" dirty="0"/>
              <a:t>An obligatory $75 Safe Neighborhoods Services </a:t>
            </a:r>
            <a:r>
              <a:rPr lang="en-IN" dirty="0" smtClean="0"/>
              <a:t>assessment </a:t>
            </a:r>
            <a:r>
              <a:rPr lang="en-IN" dirty="0"/>
              <a:t>(N.J.S.A. 2C:43-3.2)</a:t>
            </a:r>
          </a:p>
          <a:p>
            <a:pPr lvl="0" fontAlgn="base"/>
            <a:r>
              <a:rPr lang="en-IN" dirty="0"/>
              <a:t>A compulsory $50 lab fee (2C:35-20)</a:t>
            </a:r>
          </a:p>
          <a:p>
            <a:pPr lvl="0" fontAlgn="base"/>
            <a:r>
              <a:rPr lang="en-IN" dirty="0"/>
              <a:t>A compulsory $50 Victims of Crime Compensation Board penalty (2C:43-3.1a(2)(a))</a:t>
            </a:r>
          </a:p>
          <a:p>
            <a:pPr lvl="0" fontAlgn="base"/>
            <a:r>
              <a:rPr lang="en-IN" dirty="0"/>
              <a:t>An obligatory $500 Drug Enforcement Demand Reduction penalty (N.J.S.A. 2C:35-15(e))</a:t>
            </a:r>
          </a:p>
          <a:p>
            <a:pPr lvl="0" fontAlgn="base"/>
            <a:r>
              <a:rPr lang="en-IN" dirty="0"/>
              <a:t>A period of trial of up to five years (N.J.S.A. 2C:43-2b(2)</a:t>
            </a:r>
          </a:p>
          <a:p>
            <a:pPr lvl="0" fontAlgn="base"/>
            <a:r>
              <a:rPr lang="en-IN" dirty="0"/>
              <a:t>Using or being under the influence of any drugs not for the purpose of treating a sickness or injury (as legally prescribed by a licensed physician) incurs a fine of up to $</a:t>
            </a:r>
            <a:r>
              <a:rPr lang="en-IN" dirty="0" smtClean="0"/>
              <a:t>50. </a:t>
            </a:r>
            <a:r>
              <a:rPr lang="en-IN" dirty="0"/>
              <a:t>(N.J. Stat. Ann. § 2C:35-10.)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9364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Drug Crime </a:t>
            </a:r>
            <a:r>
              <a:rPr lang="en-IN" dirty="0"/>
              <a:t>Defense </a:t>
            </a:r>
            <a:r>
              <a:rPr lang="en-IN" dirty="0" smtClean="0"/>
              <a:t>Attorney in Jersey City, NJ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If you are accused of </a:t>
            </a:r>
            <a:r>
              <a:rPr lang="en-IN" dirty="0"/>
              <a:t>m</a:t>
            </a:r>
            <a:r>
              <a:rPr lang="en-IN" dirty="0" smtClean="0"/>
              <a:t>isdemeanor possession of controlled substances, then contact </a:t>
            </a:r>
            <a:r>
              <a:rPr lang="en-IN" dirty="0"/>
              <a:t>a </a:t>
            </a:r>
            <a:r>
              <a:rPr lang="en-IN" dirty="0" smtClean="0">
                <a:hlinkClick r:id="rId2"/>
              </a:rPr>
              <a:t>drug </a:t>
            </a:r>
            <a:r>
              <a:rPr lang="en-IN" dirty="0">
                <a:hlinkClick r:id="rId2"/>
              </a:rPr>
              <a:t>defense attorney</a:t>
            </a:r>
            <a:r>
              <a:rPr lang="en-IN" dirty="0"/>
              <a:t> in New </a:t>
            </a:r>
            <a:r>
              <a:rPr lang="en-IN" dirty="0" smtClean="0"/>
              <a:t>Jersey. </a:t>
            </a:r>
          </a:p>
          <a:p>
            <a:r>
              <a:rPr lang="en-IN" dirty="0" smtClean="0"/>
              <a:t>Speak with drug crime attorney Joel </a:t>
            </a:r>
            <a:r>
              <a:rPr lang="en-IN" dirty="0"/>
              <a:t>Silberman as soon as possible to ensure your rights are not jeopardized</a:t>
            </a:r>
            <a:r>
              <a:rPr lang="en-IN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21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000" b="1" dirty="0" smtClean="0"/>
              <a:t>Contact Us:</a:t>
            </a:r>
          </a:p>
          <a:p>
            <a:pPr algn="ctr"/>
            <a:r>
              <a:rPr lang="en-US" dirty="0" smtClean="0"/>
              <a:t>Joel Silberman</a:t>
            </a:r>
          </a:p>
          <a:p>
            <a:pPr algn="ctr"/>
            <a:r>
              <a:rPr lang="en-IN" dirty="0" smtClean="0"/>
              <a:t>Drug </a:t>
            </a:r>
            <a:r>
              <a:rPr lang="en-IN" dirty="0"/>
              <a:t>Crime Defense Attorney, New </a:t>
            </a:r>
            <a:r>
              <a:rPr lang="en-IN" dirty="0" smtClean="0"/>
              <a:t>Jersey</a:t>
            </a:r>
          </a:p>
          <a:p>
            <a:pPr algn="ctr"/>
            <a:r>
              <a:rPr lang="en-US" dirty="0" smtClean="0"/>
              <a:t>549 </a:t>
            </a:r>
            <a:r>
              <a:rPr lang="en-US" dirty="0"/>
              <a:t>Summit Avenue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 smtClean="0"/>
              <a:t>Tel: (201</a:t>
            </a:r>
            <a:r>
              <a:rPr lang="en-US" dirty="0"/>
              <a:t>)-</a:t>
            </a:r>
            <a:r>
              <a:rPr lang="en-US" dirty="0" smtClean="0"/>
              <a:t>273-7070</a:t>
            </a:r>
            <a:endParaRPr lang="en-US" dirty="0"/>
          </a:p>
          <a:p>
            <a:pPr algn="ctr"/>
            <a:r>
              <a:rPr lang="en-US" dirty="0"/>
              <a:t>Toll Free (800)-</a:t>
            </a:r>
            <a:r>
              <a:rPr lang="en-US" dirty="0" smtClean="0"/>
              <a:t>889-3129</a:t>
            </a:r>
          </a:p>
          <a:p>
            <a:pPr algn="ctr"/>
            <a:r>
              <a:rPr lang="en-US" dirty="0"/>
              <a:t>E-Mail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joel@joelsilbermanlaw.com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>
                <a:hlinkClick r:id="rId3"/>
              </a:rPr>
              <a:t>www.joelsilbermanlaw.com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342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Misdemeanor Drug Possession </vt:lpstr>
      <vt:lpstr>Misdemeanor Drug Possession Offense</vt:lpstr>
      <vt:lpstr>Misdemeanor  Possession  of Controlled Substances  Can Lead to the Following Charges</vt:lpstr>
      <vt:lpstr>PowerPoint Presentation</vt:lpstr>
      <vt:lpstr>PowerPoint Presentation</vt:lpstr>
      <vt:lpstr>Drug Crime Defense Attorney in Jersey City, NJ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Navya Rani Adepu</cp:lastModifiedBy>
  <cp:revision>57</cp:revision>
  <dcterms:created xsi:type="dcterms:W3CDTF">2006-08-16T00:00:00Z</dcterms:created>
  <dcterms:modified xsi:type="dcterms:W3CDTF">2015-03-18T05:57:49Z</dcterms:modified>
</cp:coreProperties>
</file>