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2655326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685800" y="2038350"/>
            <a:ext cx="7772400" cy="31845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376092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376092"/>
                </a:solidFill>
              </a:rPr>
              <a:t>Click To Edit Master Title Style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5791200" y="5334000"/>
            <a:ext cx="2971800" cy="1524000"/>
          </a:xfrm>
          <a:prstGeom prst="rect">
            <a:avLst/>
          </a:prstGeom>
        </p:spPr>
        <p:txBody>
          <a:bodyPr/>
          <a:lstStyle/>
          <a:p>
            <a:pPr marL="0" lvl="0" indent="0" algn="ctr">
              <a:spcBef>
                <a:spcPts val="300"/>
              </a:spcBef>
              <a:buSzTx/>
              <a:buFontTx/>
              <a:buNone/>
              <a:defRPr sz="1800"/>
            </a:pPr>
            <a:r>
              <a:rPr sz="1400">
                <a:solidFill>
                  <a:srgbClr val="254061"/>
                </a:solidFill>
              </a:rPr>
              <a:t>Tel: 201-273-7070 </a:t>
            </a:r>
          </a:p>
          <a:p>
            <a:pPr marL="0" lvl="0" indent="0" algn="ctr">
              <a:spcBef>
                <a:spcPts val="300"/>
              </a:spcBef>
              <a:buSzTx/>
              <a:buFontTx/>
              <a:buNone/>
              <a:defRPr sz="1800"/>
            </a:pPr>
            <a:r>
              <a:rPr sz="1400">
                <a:solidFill>
                  <a:srgbClr val="254061"/>
                </a:solidFill>
              </a:rPr>
              <a:t>Toll Free: 800-889-3129</a:t>
            </a:r>
          </a:p>
          <a:p>
            <a:pPr marL="0" lvl="0" indent="0" algn="ctr">
              <a:spcBef>
                <a:spcPts val="300"/>
              </a:spcBef>
              <a:buSzTx/>
              <a:buFontTx/>
              <a:buNone/>
              <a:defRPr sz="1800"/>
            </a:pPr>
            <a:r>
              <a:rPr sz="1400">
                <a:solidFill>
                  <a:srgbClr val="254061"/>
                </a:solidFill>
              </a:rPr>
              <a:t>E-Mail:  joel@joelsilbermanlaw.com</a:t>
            </a:r>
          </a:p>
          <a:p>
            <a:pPr marL="0" lvl="0" indent="0" algn="ctr">
              <a:spcBef>
                <a:spcPts val="300"/>
              </a:spcBef>
              <a:buSzTx/>
              <a:buFontTx/>
              <a:buNone/>
              <a:defRPr sz="1800"/>
            </a:pPr>
            <a:r>
              <a:rPr sz="1400">
                <a:solidFill>
                  <a:srgbClr val="254061"/>
                </a:solidFill>
              </a:rPr>
              <a:t>www.joelsilbermanlaw.com </a:t>
            </a:r>
          </a:p>
        </p:txBody>
      </p:sp>
      <p:sp>
        <p:nvSpPr>
          <p:cNvPr id="9" name="Shape 9"/>
          <p:cNvSpPr/>
          <p:nvPr/>
        </p:nvSpPr>
        <p:spPr>
          <a:xfrm>
            <a:off x="762000" y="5470097"/>
            <a:ext cx="3886200" cy="8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/>
            </a:lvl1pPr>
          </a:lstStyle>
          <a:p>
            <a:pPr lvl="0">
              <a:defRPr sz="1800"/>
            </a:pPr>
            <a:r>
              <a:rPr sz="1200"/>
              <a:t>Disclaimer: The contents of this presentation are general in nature. Please use your discretion while following them. The author does not guarantee legal validity of the tips contained herein.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60020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376092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376092"/>
                </a:solidFill>
              </a:rPr>
              <a:t>Click to edit Master title style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457200" y="2971800"/>
            <a:ext cx="8229600" cy="3886200"/>
          </a:xfrm>
          <a:prstGeom prst="rect">
            <a:avLst/>
          </a:prstGeom>
        </p:spPr>
        <p:txBody>
          <a:bodyPr/>
          <a:lstStyle>
            <a:lvl1pPr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1pPr>
            <a:lvl2pPr marL="742950" indent="-285750"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2pPr>
            <a:lvl3pPr marL="1143000" indent="-228600"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3pPr>
            <a:lvl4pPr marL="1600200" indent="-228600"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4pPr>
            <a:lvl5pPr marL="2057400" indent="-228600"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722312" y="2057400"/>
            <a:ext cx="7772401" cy="4800600"/>
          </a:xfrm>
          <a:prstGeom prst="rect">
            <a:avLst/>
          </a:prstGeom>
        </p:spPr>
        <p:txBody>
          <a:bodyPr/>
          <a:lstStyle>
            <a:lvl1pPr marL="0" indent="0" algn="just">
              <a:spcBef>
                <a:spcPts val="500"/>
              </a:spcBef>
              <a:buSzTx/>
              <a:buFontTx/>
              <a:buNone/>
              <a:defRPr sz="2400">
                <a:solidFill>
                  <a:srgbClr val="3760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90500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376092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376092"/>
                </a:solidFill>
              </a:rPr>
              <a:t>Click to edit Master title style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457200" y="3200400"/>
            <a:ext cx="5029200" cy="3657600"/>
          </a:xfrm>
          <a:prstGeom prst="rect">
            <a:avLst/>
          </a:prstGeom>
        </p:spPr>
        <p:txBody>
          <a:bodyPr/>
          <a:lstStyle>
            <a:lvl1pPr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1pPr>
            <a:lvl2pPr marL="742950" indent="-285750"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2pPr>
            <a:lvl3pPr marL="1143000" indent="-228600"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3pPr>
            <a:lvl4pPr marL="1600200" indent="-228600"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4pPr>
            <a:lvl5pPr marL="2057400" indent="-228600" algn="just">
              <a:spcBef>
                <a:spcPts val="500"/>
              </a:spcBef>
              <a:defRPr sz="2400">
                <a:solidFill>
                  <a:srgbClr val="376092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</a:lstStyle>
          <a:p>
            <a:pPr lvl="0">
              <a:defRPr sz="1800" b="0"/>
            </a:pPr>
            <a:r>
              <a:rPr sz="2400" b="1"/>
              <a:t>Click to edit Master text styles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Click to edit Master title style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Click to edit Master title style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</a:lstStyle>
          <a:p>
            <a:pPr lvl="0">
              <a:defRPr sz="1800"/>
            </a:pPr>
            <a:r>
              <a:rPr sz="1400"/>
              <a:t>Click to edit Master text styles</a:t>
            </a: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40000">
              <a:srgbClr val="FEFEFE"/>
            </a:gs>
            <a:gs pos="100000">
              <a:srgbClr val="7B7B7B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-6264" y="0"/>
            <a:ext cx="9162790" cy="14478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algn="ctr">
        <a:defRPr sz="4400">
          <a:latin typeface="Calibri"/>
          <a:ea typeface="Calibri"/>
          <a:cs typeface="Calibri"/>
          <a:sym typeface="Calibri"/>
        </a:defRPr>
      </a:lvl6pPr>
      <a:lvl7pPr algn="ctr">
        <a:defRPr sz="4400">
          <a:latin typeface="Calibri"/>
          <a:ea typeface="Calibri"/>
          <a:cs typeface="Calibri"/>
          <a:sym typeface="Calibri"/>
        </a:defRPr>
      </a:lvl7pPr>
      <a:lvl8pPr algn="ctr">
        <a:defRPr sz="4400">
          <a:latin typeface="Calibri"/>
          <a:ea typeface="Calibri"/>
          <a:cs typeface="Calibri"/>
          <a:sym typeface="Calibri"/>
        </a:defRPr>
      </a:lvl8pPr>
      <a:lvl9pPr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aboutme/" TargetMode="External"/><Relationship Id="rId2" Type="http://schemas.openxmlformats.org/officeDocument/2006/relationships/hyperlink" Target="http://www.joelsilbermanlaw.com/our-practice/drug-offenses-new-jersey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685800" y="2895600"/>
            <a:ext cx="7772400" cy="1470025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 dirty="0">
                <a:solidFill>
                  <a:srgbClr val="376092"/>
                </a:solidFill>
              </a:rPr>
              <a:t>New Jersey Drug Trafficking Laws and Penalties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idx="1"/>
          </p:nvPr>
        </p:nvSpPr>
        <p:spPr>
          <a:xfrm>
            <a:off x="5791200" y="5334000"/>
            <a:ext cx="2971800" cy="990600"/>
          </a:xfrm>
          <a:prstGeom prst="rect">
            <a:avLst/>
          </a:prstGeom>
        </p:spPr>
        <p:txBody>
          <a:bodyPr/>
          <a:lstStyle/>
          <a:p>
            <a:pPr marL="0" lvl="0" indent="0" algn="ctr">
              <a:lnSpc>
                <a:spcPct val="90000"/>
              </a:lnSpc>
              <a:spcBef>
                <a:spcPts val="200"/>
              </a:spcBef>
              <a:buSzTx/>
              <a:buFontTx/>
              <a:buNone/>
              <a:defRPr sz="1800"/>
            </a:pPr>
            <a:r>
              <a:rPr sz="1200">
                <a:solidFill>
                  <a:srgbClr val="254061"/>
                </a:solidFill>
              </a:rPr>
              <a:t>Tel: </a:t>
            </a:r>
            <a:r>
              <a:rPr sz="1200" b="1">
                <a:solidFill>
                  <a:srgbClr val="254061"/>
                </a:solidFill>
              </a:rPr>
              <a:t>201-273-7070 </a:t>
            </a:r>
            <a:endParaRPr sz="1200">
              <a:solidFill>
                <a:srgbClr val="254061"/>
              </a:solidFill>
            </a:endParaRPr>
          </a:p>
          <a:p>
            <a:pPr marL="0" lvl="0" indent="0" algn="ctr">
              <a:lnSpc>
                <a:spcPct val="90000"/>
              </a:lnSpc>
              <a:spcBef>
                <a:spcPts val="200"/>
              </a:spcBef>
              <a:buSzTx/>
              <a:buFontTx/>
              <a:buNone/>
              <a:defRPr sz="1800"/>
            </a:pPr>
            <a:r>
              <a:rPr sz="1200">
                <a:solidFill>
                  <a:srgbClr val="254061"/>
                </a:solidFill>
              </a:rPr>
              <a:t>Toll Free: </a:t>
            </a:r>
            <a:r>
              <a:rPr sz="1200" b="1">
                <a:solidFill>
                  <a:srgbClr val="254061"/>
                </a:solidFill>
              </a:rPr>
              <a:t>800-889-3129</a:t>
            </a:r>
            <a:endParaRPr sz="1200">
              <a:solidFill>
                <a:srgbClr val="254061"/>
              </a:solidFill>
            </a:endParaRPr>
          </a:p>
          <a:p>
            <a:pPr marL="0" lvl="0" indent="0" algn="ctr">
              <a:lnSpc>
                <a:spcPct val="90000"/>
              </a:lnSpc>
              <a:spcBef>
                <a:spcPts val="200"/>
              </a:spcBef>
              <a:buSzTx/>
              <a:buFontTx/>
              <a:buNone/>
              <a:defRPr sz="1800"/>
            </a:pPr>
            <a:r>
              <a:rPr sz="1200">
                <a:solidFill>
                  <a:srgbClr val="254061"/>
                </a:solidFill>
              </a:rPr>
              <a:t>E-Mail: </a:t>
            </a:r>
            <a:r>
              <a:rPr sz="1200" b="1">
                <a:solidFill>
                  <a:srgbClr val="254061"/>
                </a:solidFill>
              </a:rPr>
              <a:t>joel@joelsilbermanlaw.com</a:t>
            </a:r>
          </a:p>
          <a:p>
            <a:pPr marL="0" lvl="0" indent="0" algn="ctr">
              <a:lnSpc>
                <a:spcPct val="90000"/>
              </a:lnSpc>
              <a:spcBef>
                <a:spcPts val="200"/>
              </a:spcBef>
              <a:buSzTx/>
              <a:buFontTx/>
              <a:buNone/>
              <a:defRPr sz="1800"/>
            </a:pPr>
            <a:r>
              <a:rPr sz="1200" b="1">
                <a:solidFill>
                  <a:srgbClr val="254061"/>
                </a:solidFill>
                <a:hlinkClick r:id="rId2"/>
              </a:rPr>
              <a:t>www.joelsilbermanlaw.com</a:t>
            </a:r>
            <a:r>
              <a:rPr sz="1200" b="1">
                <a:solidFill>
                  <a:srgbClr val="254061"/>
                </a:solidFill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xfrm>
            <a:off x="304800" y="2133599"/>
            <a:ext cx="8229600" cy="315436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New Jersey laws and penalties for drug trafficking depends on the amount of substances involved when caught.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The crime is categorized into 4 different degrees.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376092"/>
                </a:solidFill>
              </a:rPr>
              <a:t>First Degree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457200" y="2667000"/>
            <a:ext cx="8229600" cy="3459163"/>
          </a:xfrm>
          <a:prstGeom prst="rect">
            <a:avLst/>
          </a:prstGeom>
        </p:spPr>
        <p:txBody>
          <a:bodyPr/>
          <a:lstStyle/>
          <a:p>
            <a:pPr marL="0" lvl="0" indent="0" defTabSz="905255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979">
                <a:solidFill>
                  <a:srgbClr val="376092"/>
                </a:solidFill>
              </a:rPr>
              <a:t>The following earns a First Degree drug trafficking charge, with penalties of up to $500,000 or at least ten (and up to 20) years in prison:</a:t>
            </a:r>
          </a:p>
          <a:p>
            <a:pPr marL="688371" lvl="1" indent="-235743" defTabSz="905255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1979">
                <a:solidFill>
                  <a:srgbClr val="376092"/>
                </a:solidFill>
              </a:rPr>
              <a:t>5 pounds or more of </a:t>
            </a:r>
            <a:r>
              <a:rPr sz="1979" i="1">
                <a:solidFill>
                  <a:srgbClr val="376092"/>
                </a:solidFill>
              </a:rPr>
              <a:t>marijuana</a:t>
            </a:r>
            <a:endParaRPr sz="1979">
              <a:solidFill>
                <a:srgbClr val="376092"/>
              </a:solidFill>
            </a:endParaRPr>
          </a:p>
          <a:p>
            <a:pPr marL="688371" lvl="1" indent="-235743" defTabSz="905255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1979">
                <a:solidFill>
                  <a:srgbClr val="376092"/>
                </a:solidFill>
              </a:rPr>
              <a:t>5 pounds or more of hashish, 5 oz. or more of </a:t>
            </a:r>
            <a:r>
              <a:rPr sz="1979" i="1">
                <a:solidFill>
                  <a:srgbClr val="376092"/>
                </a:solidFill>
              </a:rPr>
              <a:t>methamphetamine</a:t>
            </a:r>
            <a:endParaRPr sz="1979">
              <a:solidFill>
                <a:srgbClr val="376092"/>
              </a:solidFill>
            </a:endParaRPr>
          </a:p>
          <a:p>
            <a:pPr marL="688371" lvl="1" indent="-235743" defTabSz="905255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1979">
                <a:solidFill>
                  <a:srgbClr val="376092"/>
                </a:solidFill>
              </a:rPr>
              <a:t>100 milligrams or more of LSD or 10 or more grams of PCP</a:t>
            </a:r>
          </a:p>
          <a:p>
            <a:pPr marL="688371" lvl="1" indent="-235743" defTabSz="905255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1979">
                <a:solidFill>
                  <a:srgbClr val="376092"/>
                </a:solidFill>
              </a:rPr>
              <a:t>5 ounces or more of P2P</a:t>
            </a:r>
          </a:p>
          <a:p>
            <a:pPr marL="688371" lvl="1" indent="-235743" defTabSz="905255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1979">
                <a:solidFill>
                  <a:srgbClr val="376092"/>
                </a:solidFill>
              </a:rPr>
              <a:t>5 oz. or more of </a:t>
            </a:r>
            <a:r>
              <a:rPr sz="1979" i="1">
                <a:solidFill>
                  <a:srgbClr val="376092"/>
                </a:solidFill>
              </a:rPr>
              <a:t>heroin and cocaine</a:t>
            </a:r>
            <a:endParaRPr sz="1979">
              <a:solidFill>
                <a:srgbClr val="376092"/>
              </a:solidFill>
            </a:endParaRPr>
          </a:p>
          <a:p>
            <a:pPr marL="0" lvl="0" indent="0" defTabSz="905255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979">
                <a:solidFill>
                  <a:srgbClr val="376092"/>
                </a:solidFill>
              </a:rPr>
              <a:t> </a:t>
            </a:r>
          </a:p>
          <a:p>
            <a:pPr marL="0" lvl="0" indent="0" defTabSz="905255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979">
                <a:solidFill>
                  <a:srgbClr val="376092"/>
                </a:solidFill>
              </a:rPr>
              <a:t> 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0" y="1447800"/>
            <a:ext cx="8229600" cy="762000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376092"/>
                </a:solidFill>
              </a:rPr>
              <a:t>Second Degree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idx="1"/>
          </p:nvPr>
        </p:nvSpPr>
        <p:spPr>
          <a:xfrm>
            <a:off x="304800" y="2209800"/>
            <a:ext cx="8229600" cy="4419600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As per drug trafficking law, one is charged with second degree crime with a fine of up to $75,000 or at least five (and up to ten) years in prison, or both when one is caught with:</a:t>
            </a:r>
          </a:p>
          <a:p>
            <a:pPr marL="285750" lvl="0" indent="-285750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5 pounds but less than 25 pounds of </a:t>
            </a:r>
            <a:r>
              <a:rPr sz="2000" i="1">
                <a:solidFill>
                  <a:srgbClr val="376092"/>
                </a:solidFill>
              </a:rPr>
              <a:t>marijuana</a:t>
            </a:r>
            <a:endParaRPr sz="2000">
              <a:solidFill>
                <a:srgbClr val="376092"/>
              </a:solidFill>
            </a:endParaRPr>
          </a:p>
          <a:p>
            <a:pPr marL="285750" lvl="0" indent="-285750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one pound but less than 5 pounds of hashish</a:t>
            </a:r>
          </a:p>
          <a:p>
            <a:pPr marL="285750" lvl="0" indent="-285750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½ oz. but less than 5 oz. of </a:t>
            </a:r>
            <a:r>
              <a:rPr sz="2000" i="1">
                <a:solidFill>
                  <a:srgbClr val="376092"/>
                </a:solidFill>
              </a:rPr>
              <a:t>methamphetamine</a:t>
            </a:r>
            <a:endParaRPr sz="2000">
              <a:solidFill>
                <a:srgbClr val="376092"/>
              </a:solidFill>
            </a:endParaRPr>
          </a:p>
          <a:p>
            <a:pPr marL="285750" lvl="0" indent="-285750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½ oz. but less than 5 oz. of </a:t>
            </a:r>
            <a:r>
              <a:rPr sz="2000" i="1">
                <a:solidFill>
                  <a:srgbClr val="376092"/>
                </a:solidFill>
              </a:rPr>
              <a:t>heroin and cocaine </a:t>
            </a:r>
            <a:endParaRPr sz="2000">
              <a:solidFill>
                <a:srgbClr val="376092"/>
              </a:solidFill>
            </a:endParaRPr>
          </a:p>
          <a:p>
            <a:pPr marL="285750" lvl="0" indent="-285750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less than 100 milligrams of LSD </a:t>
            </a:r>
            <a:r>
              <a:rPr sz="2000" b="1">
                <a:solidFill>
                  <a:srgbClr val="376092"/>
                </a:solidFill>
              </a:rPr>
              <a:t>or</a:t>
            </a:r>
            <a:r>
              <a:rPr sz="2000">
                <a:solidFill>
                  <a:srgbClr val="376092"/>
                </a:solidFill>
              </a:rPr>
              <a:t> less than 10 grams of PCP</a:t>
            </a:r>
          </a:p>
          <a:p>
            <a:pPr marL="285750" lvl="0" indent="-285750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½ ounce or more, but less than 5 ounces of P2P</a:t>
            </a:r>
          </a:p>
          <a:p>
            <a:pPr marL="285750" lvl="0" indent="-285750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1 ounce or more of </a:t>
            </a:r>
            <a:r>
              <a:rPr sz="2000" i="1">
                <a:solidFill>
                  <a:srgbClr val="376092"/>
                </a:solidFill>
              </a:rPr>
              <a:t>methadone, mescaline, peyote, opium, DMT, magic mushrooms, amphetamines (Ritalin)</a:t>
            </a:r>
            <a:endParaRPr sz="2000">
              <a:solidFill>
                <a:srgbClr val="376092"/>
              </a:solidFill>
            </a:endParaRPr>
          </a:p>
          <a:p>
            <a:pPr marL="0" lvl="0" indent="0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xfrm>
            <a:off x="228600" y="1447800"/>
            <a:ext cx="8229600" cy="762000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376092"/>
                </a:solidFill>
              </a:rPr>
              <a:t>Third Degree</a:t>
            </a:r>
          </a:p>
        </p:txBody>
      </p:sp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xfrm>
            <a:off x="304800" y="2209800"/>
            <a:ext cx="8229600" cy="4191000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As per drug trafficking law, one is charged with a third degree crime and a fine of up to $150,000 or at least three (and up to five) years in prison, or both when caught with the following substances:</a:t>
            </a:r>
          </a:p>
          <a:p>
            <a:pPr marL="285750" lvl="0" indent="-285750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1 oz. but less than 5 pounds of marijuana</a:t>
            </a:r>
          </a:p>
          <a:p>
            <a:pPr marL="285750" lvl="0" indent="-285750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5 grams but less than one pound of hashish</a:t>
            </a:r>
          </a:p>
          <a:p>
            <a:pPr marL="285750" lvl="0" indent="-285750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Less than ½ oz. of </a:t>
            </a:r>
            <a:r>
              <a:rPr sz="2000" i="1">
                <a:solidFill>
                  <a:srgbClr val="376092"/>
                </a:solidFill>
              </a:rPr>
              <a:t>methamphetamine</a:t>
            </a:r>
            <a:endParaRPr sz="2000">
              <a:solidFill>
                <a:srgbClr val="376092"/>
              </a:solidFill>
            </a:endParaRPr>
          </a:p>
          <a:p>
            <a:pPr marL="285750" lvl="0" indent="-285750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Less than ½ oz.</a:t>
            </a:r>
            <a:r>
              <a:rPr sz="2000" b="1">
                <a:solidFill>
                  <a:srgbClr val="376092"/>
                </a:solidFill>
              </a:rPr>
              <a:t> </a:t>
            </a:r>
            <a:r>
              <a:rPr sz="2000">
                <a:solidFill>
                  <a:srgbClr val="376092"/>
                </a:solidFill>
              </a:rPr>
              <a:t>of heroin and cocaine</a:t>
            </a:r>
          </a:p>
          <a:p>
            <a:pPr marL="285750" lvl="0" indent="-285750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Less than 1 ounce of </a:t>
            </a:r>
            <a:r>
              <a:rPr sz="2000" i="1">
                <a:solidFill>
                  <a:srgbClr val="376092"/>
                </a:solidFill>
              </a:rPr>
              <a:t>methadone, mescaline, peyote, opium, DMT, magic mushrooms, amphetamines (Ritalin)</a:t>
            </a:r>
          </a:p>
          <a:p>
            <a:pPr marL="285750" lvl="0" indent="-285750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Less than ½ ounce of P2P</a:t>
            </a:r>
          </a:p>
          <a:p>
            <a:pPr marL="0" lvl="0" indent="0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xfrm>
            <a:off x="228600" y="1447800"/>
            <a:ext cx="8229600" cy="762000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376092"/>
                </a:solidFill>
              </a:rPr>
              <a:t>Fourth Degree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xfrm>
            <a:off x="304800" y="2209799"/>
            <a:ext cx="8229600" cy="3154365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Drug trafficking which involves less than one ounce</a:t>
            </a:r>
            <a:r>
              <a:rPr sz="2000" i="1">
                <a:solidFill>
                  <a:srgbClr val="376092"/>
                </a:solidFill>
              </a:rPr>
              <a:t> marijuana, </a:t>
            </a:r>
            <a:r>
              <a:rPr sz="2000">
                <a:solidFill>
                  <a:srgbClr val="376092"/>
                </a:solidFill>
              </a:rPr>
              <a:t>less than 5 grams of hashish or any amount of a Schedule V substance incurs a fine of up to $25,000, up to 18 months in prison, or both. </a:t>
            </a:r>
          </a:p>
          <a:p>
            <a:pPr marL="0" lvl="0" indent="0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304800" y="2209800"/>
            <a:ext cx="8229600" cy="4267200"/>
          </a:xfrm>
          <a:prstGeom prst="rect">
            <a:avLst/>
          </a:prstGeom>
        </p:spPr>
        <p:txBody>
          <a:bodyPr/>
          <a:lstStyle/>
          <a:p>
            <a:pPr marL="285750" lvl="0" indent="-285750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Drug trafficking within 1,000 feet of school premises will be sentenced to at least one year of imprisonment for less than 1 oz. of marijuana and 3 years for other drugs. </a:t>
            </a:r>
          </a:p>
          <a:p>
            <a:pPr marL="0" lvl="0" indent="0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 </a:t>
            </a:r>
          </a:p>
          <a:p>
            <a:pPr marL="285750" lvl="0" indent="-285750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Drug trafficking within 500 feet of public space or property incurs a fine of up to $150,000 or 5 to 10 years imprisonment or both.</a:t>
            </a:r>
          </a:p>
          <a:p>
            <a:pPr marL="0" lvl="0" indent="0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 </a:t>
            </a:r>
          </a:p>
          <a:p>
            <a:pPr marL="285750" lvl="0" indent="-285750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Second or subsequent conviction will include twice the penalties of the original offense.</a:t>
            </a:r>
          </a:p>
          <a:p>
            <a:pPr marL="0" lvl="0" indent="0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376092"/>
                </a:solidFill>
              </a:rPr>
              <a:t>      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  <a:prstGeom prst="rect">
            <a:avLst/>
          </a:prstGeom>
        </p:spPr>
        <p:txBody>
          <a:bodyPr/>
          <a:lstStyle>
            <a:lvl1pPr defTabSz="905255">
              <a:defRPr sz="3564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564" b="1" dirty="0">
                <a:solidFill>
                  <a:srgbClr val="376092"/>
                </a:solidFill>
              </a:rPr>
              <a:t>Drug Crime Defense Attorney, New Jersey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xfrm>
            <a:off x="457200" y="2971799"/>
            <a:ext cx="8229600" cy="315436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376092"/>
                </a:solidFill>
              </a:rPr>
              <a:t>Contact a </a:t>
            </a:r>
            <a:r>
              <a:rPr sz="2400" dirty="0">
                <a:solidFill>
                  <a:srgbClr val="376092"/>
                </a:solidFill>
                <a:hlinkClick r:id="rId2"/>
              </a:rPr>
              <a:t>drug crime defense attorney in New Jersey </a:t>
            </a:r>
            <a:r>
              <a:rPr sz="2400" dirty="0">
                <a:solidFill>
                  <a:srgbClr val="376092"/>
                </a:solidFill>
              </a:rPr>
              <a:t>if you have been arrested and charged with drug trafficking.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376092"/>
                </a:solidFill>
              </a:rPr>
              <a:t>Speak with  </a:t>
            </a:r>
            <a:r>
              <a:rPr sz="2400" dirty="0">
                <a:solidFill>
                  <a:srgbClr val="376092"/>
                </a:solidFill>
                <a:hlinkClick r:id="rId3"/>
              </a:rPr>
              <a:t>NJ’s drug crime attorney Joel Silberman</a:t>
            </a:r>
            <a:r>
              <a:rPr sz="2400" dirty="0">
                <a:solidFill>
                  <a:srgbClr val="376092"/>
                </a:solidFill>
              </a:rPr>
              <a:t> to ensure your rights are not jeopardized.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/>
          </p:cNvSpPr>
          <p:nvPr>
            <p:ph type="body" idx="1"/>
          </p:nvPr>
        </p:nvSpPr>
        <p:spPr>
          <a:xfrm>
            <a:off x="722312" y="2057399"/>
            <a:ext cx="7772401" cy="3810000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90000"/>
              </a:lnSpc>
              <a:spcBef>
                <a:spcPts val="700"/>
              </a:spcBef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376092"/>
                </a:solidFill>
              </a:rPr>
              <a:t>Contact Us:</a:t>
            </a:r>
          </a:p>
          <a:p>
            <a:pPr lvl="0" algn="ctr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Joel Silberman</a:t>
            </a:r>
          </a:p>
          <a:p>
            <a:pPr lvl="0" algn="ctr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Drug Crime Defense Attorney, New Jersey</a:t>
            </a:r>
          </a:p>
          <a:p>
            <a:pPr lvl="0" algn="ctr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549 Summit Avenue</a:t>
            </a:r>
          </a:p>
          <a:p>
            <a:pPr lvl="0" algn="ctr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Jersey City, NJ 07306</a:t>
            </a:r>
          </a:p>
          <a:p>
            <a:pPr lvl="0" algn="ctr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Tel: (201)-273-7070</a:t>
            </a:r>
          </a:p>
          <a:p>
            <a:pPr lvl="0" algn="ctr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Toll Free (800)-889-3129</a:t>
            </a:r>
          </a:p>
          <a:p>
            <a:pPr lvl="0" algn="ctr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76092"/>
                </a:solidFill>
              </a:rPr>
              <a:t>E-Mail: </a:t>
            </a: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joel@joelsilbermanlaw.com</a:t>
            </a:r>
            <a:r>
              <a:rPr sz="2400" b="1">
                <a:solidFill>
                  <a:srgbClr val="376092"/>
                </a:solidFill>
              </a:rPr>
              <a:t> </a:t>
            </a:r>
          </a:p>
          <a:p>
            <a:pPr lvl="0" algn="ctr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www.joelsilbermanlaw.com</a:t>
            </a:r>
            <a:r>
              <a:rPr sz="2400">
                <a:solidFill>
                  <a:srgbClr val="376092"/>
                </a:solidFill>
              </a:rPr>
              <a:t>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</vt:lpstr>
      <vt:lpstr>New Jersey Drug Trafficking Laws and Penalties</vt:lpstr>
      <vt:lpstr>PowerPoint Presentation</vt:lpstr>
      <vt:lpstr>First Degree</vt:lpstr>
      <vt:lpstr>Second Degree</vt:lpstr>
      <vt:lpstr>Third Degree</vt:lpstr>
      <vt:lpstr>Fourth Degree</vt:lpstr>
      <vt:lpstr>PowerPoint Presentation</vt:lpstr>
      <vt:lpstr>Drug Crime Defense Attorney, New Jersey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Jersey Drug Trafficking Laws and Penalties</dc:title>
  <cp:lastModifiedBy>Navya Rani Adepu</cp:lastModifiedBy>
  <cp:revision>1</cp:revision>
  <dcterms:modified xsi:type="dcterms:W3CDTF">2015-03-16T11:17:28Z</dcterms:modified>
</cp:coreProperties>
</file>