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75" r:id="rId5"/>
    <p:sldId id="276" r:id="rId6"/>
    <p:sldId id="277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9" d="100"/>
          <a:sy n="69" d="100"/>
        </p:scale>
        <p:origin x="-715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elsilbermanlaw.com/" TargetMode="External"/><Relationship Id="rId2" Type="http://schemas.openxmlformats.org/officeDocument/2006/relationships/hyperlink" Target="mailto:joel@joelsilbermanlaw.com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895600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1" y="5470098"/>
            <a:ext cx="38861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 smtClean="0"/>
              <a:t>Disclaimer:</a:t>
            </a:r>
            <a:r>
              <a:rPr lang="en-US" sz="1400" b="1" baseline="0" dirty="0" smtClean="0"/>
              <a:t> </a:t>
            </a:r>
            <a:r>
              <a:rPr lang="en-US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contents of this presentation are general in nature. Please use your discretion while following them. The author does not guarantee legal validity of the tips contained herein.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5181600" y="5486400"/>
            <a:ext cx="37338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Phone: </a:t>
            </a:r>
            <a:r>
              <a:rPr lang="en-US" sz="1400" dirty="0" smtClean="0"/>
              <a:t>(800) 889-3129</a:t>
            </a:r>
          </a:p>
          <a:p>
            <a:r>
              <a:rPr lang="en-US" sz="1400" b="1" dirty="0" smtClean="0"/>
              <a:t>Email: </a:t>
            </a:r>
            <a:r>
              <a:rPr lang="en-US" sz="1400" dirty="0" smtClean="0">
                <a:hlinkClick r:id="rId2"/>
              </a:rPr>
              <a:t>joel@joelsilbermanlaw.com</a:t>
            </a:r>
            <a:r>
              <a:rPr lang="en-US" sz="1400" dirty="0" smtClean="0"/>
              <a:t> </a:t>
            </a:r>
          </a:p>
          <a:p>
            <a:r>
              <a:rPr lang="en-US" sz="1400" b="1" dirty="0" smtClean="0"/>
              <a:t>Website: </a:t>
            </a:r>
            <a:r>
              <a:rPr lang="en-US" sz="1400" dirty="0" smtClean="0">
                <a:hlinkClick r:id="rId3"/>
              </a:rPr>
              <a:t>www.joelsilbermanlaw.com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00200"/>
            <a:ext cx="8077200" cy="9144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667000"/>
            <a:ext cx="8077200" cy="3810000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4pPr>
            <a:lvl5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057400"/>
            <a:ext cx="7772400" cy="3809999"/>
          </a:xfrm>
        </p:spPr>
        <p:txBody>
          <a:bodyPr anchor="t">
            <a:normAutofit/>
          </a:bodyPr>
          <a:lstStyle>
            <a:lvl1pPr marL="0" indent="0" algn="just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11430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200400"/>
            <a:ext cx="5029200" cy="2925763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4pPr>
            <a:lvl5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3200400"/>
            <a:ext cx="2971800" cy="2925763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124200"/>
            <a:ext cx="82296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6263" y="0"/>
            <a:ext cx="9162789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elsilbermanlaw.com/statutory-rape-laws-in-new-jersey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elsilbermanlaw.com/criminal-defense/sex-crimes-defense-attorney-jersey-city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elsilbermanlaw.com/" TargetMode="External"/><Relationship Id="rId2" Type="http://schemas.openxmlformats.org/officeDocument/2006/relationships/hyperlink" Target="mailto:joel@joelsilbermanlaw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What is Statutory Rape?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496053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62000" y="2133600"/>
            <a:ext cx="7772400" cy="4191000"/>
          </a:xfrm>
        </p:spPr>
        <p:txBody>
          <a:bodyPr>
            <a:normAutofit/>
          </a:bodyPr>
          <a:lstStyle/>
          <a:p>
            <a:pPr lvl="0">
              <a:buFont typeface="Arial" pitchFamily="34" charset="0"/>
              <a:buChar char="•"/>
            </a:pPr>
            <a:r>
              <a:rPr lang="en-IN" u="sng" dirty="0" smtClean="0">
                <a:hlinkClick r:id="rId2"/>
              </a:rPr>
              <a:t> </a:t>
            </a:r>
            <a:r>
              <a:rPr lang="en-IN" u="sng" dirty="0" smtClean="0">
                <a:solidFill>
                  <a:schemeClr val="tx2"/>
                </a:solidFill>
                <a:hlinkClick r:id="rId2"/>
              </a:rPr>
              <a:t>Statutory rape</a:t>
            </a:r>
            <a:r>
              <a:rPr lang="en-IN" dirty="0" smtClean="0">
                <a:solidFill>
                  <a:schemeClr val="tx2"/>
                </a:solidFill>
              </a:rPr>
              <a:t> differs from other types of rape. </a:t>
            </a:r>
          </a:p>
          <a:p>
            <a:pPr lvl="0"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en-IN" dirty="0" smtClean="0">
                <a:solidFill>
                  <a:schemeClr val="tx2"/>
                </a:solidFill>
              </a:rPr>
              <a:t> Statutory rape can involve underage participants who have willingly engaged in the act.</a:t>
            </a:r>
          </a:p>
          <a:p>
            <a:pPr lvl="0"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en-IN" dirty="0" smtClean="0">
                <a:solidFill>
                  <a:schemeClr val="tx2"/>
                </a:solidFill>
              </a:rPr>
              <a:t> Those who are under the age of consent cannot legally consent to sex.</a:t>
            </a:r>
          </a:p>
          <a:p>
            <a:pPr lvl="0"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en-IN" dirty="0" smtClean="0">
                <a:solidFill>
                  <a:schemeClr val="tx2"/>
                </a:solidFill>
              </a:rPr>
              <a:t> So, the act is considered a crime.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Age of Consent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514600"/>
            <a:ext cx="8077200" cy="3810000"/>
          </a:xfrm>
        </p:spPr>
        <p:txBody>
          <a:bodyPr/>
          <a:lstStyle/>
          <a:p>
            <a:pPr lvl="0"/>
            <a:endParaRPr lang="en-IN" dirty="0" smtClean="0">
              <a:solidFill>
                <a:schemeClr val="tx2"/>
              </a:solidFill>
            </a:endParaRPr>
          </a:p>
          <a:p>
            <a:pPr lvl="0"/>
            <a:r>
              <a:rPr lang="en-IN" dirty="0" smtClean="0">
                <a:solidFill>
                  <a:schemeClr val="tx2"/>
                </a:solidFill>
              </a:rPr>
              <a:t>The </a:t>
            </a:r>
            <a:r>
              <a:rPr lang="en-IN" b="1" dirty="0" smtClean="0">
                <a:solidFill>
                  <a:schemeClr val="tx2"/>
                </a:solidFill>
              </a:rPr>
              <a:t>age of consent</a:t>
            </a:r>
            <a:r>
              <a:rPr lang="en-IN" dirty="0" smtClean="0">
                <a:solidFill>
                  <a:schemeClr val="tx2"/>
                </a:solidFill>
              </a:rPr>
              <a:t> is the age at which someone can legally agree to be involved in sex.</a:t>
            </a:r>
          </a:p>
          <a:p>
            <a:pPr lvl="0"/>
            <a:endParaRPr lang="en-US" dirty="0" smtClean="0">
              <a:solidFill>
                <a:schemeClr val="tx2"/>
              </a:solidFill>
            </a:endParaRPr>
          </a:p>
          <a:p>
            <a:pPr lvl="0"/>
            <a:r>
              <a:rPr lang="en-IN" dirty="0" smtClean="0">
                <a:solidFill>
                  <a:schemeClr val="tx2"/>
                </a:solidFill>
              </a:rPr>
              <a:t>This age varies from state to state.</a:t>
            </a:r>
          </a:p>
          <a:p>
            <a:pPr lvl="0"/>
            <a:endParaRPr lang="en-US" dirty="0" smtClean="0">
              <a:solidFill>
                <a:schemeClr val="tx2"/>
              </a:solidFill>
            </a:endParaRPr>
          </a:p>
          <a:p>
            <a:pPr lvl="0"/>
            <a:r>
              <a:rPr lang="en-IN" dirty="0" smtClean="0">
                <a:solidFill>
                  <a:schemeClr val="tx2"/>
                </a:solidFill>
              </a:rPr>
              <a:t>Different states set the age of consent at 16 years, while others set it at 17 or 18.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Factors Affecting the Charges and Penalties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IN" dirty="0" smtClean="0">
                <a:solidFill>
                  <a:schemeClr val="tx2"/>
                </a:solidFill>
              </a:rPr>
              <a:t>The two main factors that affect the penalties for statutory rape include:</a:t>
            </a:r>
            <a:endParaRPr lang="en-US" dirty="0" smtClean="0">
              <a:solidFill>
                <a:schemeClr val="tx2"/>
              </a:solidFill>
            </a:endParaRPr>
          </a:p>
          <a:p>
            <a:pPr lvl="2" algn="l"/>
            <a:r>
              <a:rPr lang="en-IN" dirty="0" smtClean="0">
                <a:solidFill>
                  <a:schemeClr val="tx2"/>
                </a:solidFill>
              </a:rPr>
              <a:t>The age of the victim</a:t>
            </a:r>
            <a:endParaRPr lang="en-US" dirty="0" smtClean="0">
              <a:solidFill>
                <a:schemeClr val="tx2"/>
              </a:solidFill>
            </a:endParaRPr>
          </a:p>
          <a:p>
            <a:pPr lvl="2" algn="l"/>
            <a:r>
              <a:rPr lang="en-IN" dirty="0" smtClean="0">
                <a:solidFill>
                  <a:schemeClr val="tx2"/>
                </a:solidFill>
              </a:rPr>
              <a:t>The age difference between victim and perpetrator</a:t>
            </a:r>
          </a:p>
          <a:p>
            <a:pPr lvl="2" algn="l"/>
            <a:endParaRPr lang="en-US" dirty="0" smtClean="0">
              <a:solidFill>
                <a:schemeClr val="tx2"/>
              </a:solidFill>
            </a:endParaRPr>
          </a:p>
          <a:p>
            <a:pPr lvl="0" algn="l"/>
            <a:r>
              <a:rPr lang="en-IN" dirty="0" smtClean="0">
                <a:solidFill>
                  <a:schemeClr val="tx2"/>
                </a:solidFill>
              </a:rPr>
              <a:t>Other factors include the number of prior </a:t>
            </a:r>
            <a:r>
              <a:rPr lang="en-IN" dirty="0" smtClean="0">
                <a:solidFill>
                  <a:schemeClr val="tx2"/>
                </a:solidFill>
                <a:hlinkClick r:id="rId2"/>
              </a:rPr>
              <a:t>sex offenses</a:t>
            </a:r>
            <a:r>
              <a:rPr lang="en-IN" dirty="0" smtClean="0">
                <a:solidFill>
                  <a:schemeClr val="tx2"/>
                </a:solidFill>
              </a:rPr>
              <a:t> committed by the accused, involvement of drugs or alcohol etc.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Penalties for Statutory Rape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Penalties for statutory rape may include:</a:t>
            </a:r>
            <a:endParaRPr lang="en-US" dirty="0" smtClean="0"/>
          </a:p>
          <a:p>
            <a:pPr lvl="0"/>
            <a:r>
              <a:rPr lang="en-IN" dirty="0" smtClean="0"/>
              <a:t>Prison or jail sentences</a:t>
            </a:r>
            <a:endParaRPr lang="en-US" dirty="0" smtClean="0"/>
          </a:p>
          <a:p>
            <a:pPr lvl="0"/>
            <a:r>
              <a:rPr lang="en-IN" dirty="0" smtClean="0"/>
              <a:t>Probation</a:t>
            </a:r>
            <a:endParaRPr lang="en-US" dirty="0" smtClean="0"/>
          </a:p>
          <a:p>
            <a:pPr lvl="0"/>
            <a:r>
              <a:rPr lang="en-IN" dirty="0" smtClean="0"/>
              <a:t>Incarceration</a:t>
            </a:r>
            <a:endParaRPr lang="en-US" dirty="0" smtClean="0"/>
          </a:p>
          <a:p>
            <a:pPr lvl="0"/>
            <a:r>
              <a:rPr lang="en-IN" dirty="0" smtClean="0"/>
              <a:t>Fines and mandated treatment services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Contact The Law Offices of Joel Silberman, LLC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l"/>
            <a:r>
              <a:rPr lang="en-IN" dirty="0" smtClean="0"/>
              <a:t>If you are accused of statutory rape, contact </a:t>
            </a:r>
            <a:r>
              <a:rPr lang="en-IN" b="1" dirty="0" smtClean="0"/>
              <a:t>The Law Offices of Joel Silberman, LLC.</a:t>
            </a:r>
          </a:p>
          <a:p>
            <a:pPr lvl="0" algn="l"/>
            <a:endParaRPr lang="en-US" dirty="0" smtClean="0"/>
          </a:p>
          <a:p>
            <a:pPr lvl="0" algn="l"/>
            <a:r>
              <a:rPr lang="en-IN" dirty="0" smtClean="0"/>
              <a:t>Immediately after retaining us, you will receive a 24/7 dedicated line to contact us.</a:t>
            </a:r>
          </a:p>
          <a:p>
            <a:pPr lvl="0" algn="l"/>
            <a:endParaRPr lang="en-US" dirty="0" smtClean="0"/>
          </a:p>
          <a:p>
            <a:pPr lvl="0" algn="l"/>
            <a:r>
              <a:rPr lang="en-IN" dirty="0" smtClean="0"/>
              <a:t>Our services locations include Jersey City, Hudson County and Newark in New Jersey.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Contact Us:</a:t>
            </a:r>
            <a:endParaRPr lang="en-US" dirty="0" smtClean="0"/>
          </a:p>
          <a:p>
            <a:pPr algn="ctr"/>
            <a:r>
              <a:rPr lang="en-IN" dirty="0" smtClean="0"/>
              <a:t>The Law Offices of Joel Silberman, LLC</a:t>
            </a:r>
            <a:endParaRPr lang="en-US" dirty="0" smtClean="0"/>
          </a:p>
          <a:p>
            <a:pPr algn="ctr"/>
            <a:r>
              <a:rPr lang="en-IN" dirty="0" smtClean="0"/>
              <a:t>Sex Crime Attorneys</a:t>
            </a:r>
            <a:endParaRPr lang="en-US" dirty="0" smtClean="0"/>
          </a:p>
          <a:p>
            <a:pPr algn="ctr"/>
            <a:r>
              <a:rPr lang="en-IN" dirty="0" smtClean="0"/>
              <a:t>Address: 549 Summit Avenue</a:t>
            </a:r>
            <a:endParaRPr lang="en-US" dirty="0" smtClean="0"/>
          </a:p>
          <a:p>
            <a:pPr algn="ctr"/>
            <a:r>
              <a:rPr lang="en-IN" dirty="0" smtClean="0"/>
              <a:t>Jersey City, NJ 07306 </a:t>
            </a:r>
            <a:endParaRPr lang="en-US" dirty="0" smtClean="0"/>
          </a:p>
          <a:p>
            <a:pPr algn="ctr"/>
            <a:r>
              <a:rPr lang="en-IN" dirty="0" smtClean="0"/>
              <a:t>Phone: (201)-273-7070</a:t>
            </a:r>
            <a:endParaRPr lang="en-US" dirty="0" smtClean="0"/>
          </a:p>
          <a:p>
            <a:pPr algn="ctr"/>
            <a:r>
              <a:rPr lang="en-IN" dirty="0" smtClean="0"/>
              <a:t>Email: </a:t>
            </a:r>
            <a:r>
              <a:rPr lang="en-IN" u="sng" dirty="0" smtClean="0">
                <a:hlinkClick r:id="rId2"/>
              </a:rPr>
              <a:t>joel@joelsilbermanlaw.com</a:t>
            </a:r>
            <a:endParaRPr lang="en-US" dirty="0" smtClean="0"/>
          </a:p>
          <a:p>
            <a:pPr algn="ctr"/>
            <a:r>
              <a:rPr lang="en-IN" dirty="0" smtClean="0"/>
              <a:t>Website: </a:t>
            </a:r>
            <a:r>
              <a:rPr lang="en-IN" u="sng" dirty="0" smtClean="0">
                <a:hlinkClick r:id="rId3"/>
              </a:rPr>
              <a:t>www.joelsilbermanlaw.com</a:t>
            </a:r>
            <a:r>
              <a:rPr lang="en-IN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7587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270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What is Statutory Rape? </vt:lpstr>
      <vt:lpstr>Slide 2</vt:lpstr>
      <vt:lpstr> Age of Consent </vt:lpstr>
      <vt:lpstr>Factors Affecting the Charges and Penalties</vt:lpstr>
      <vt:lpstr>Penalties for Statutory Rape </vt:lpstr>
      <vt:lpstr>Contact The Law Offices of Joel Silberman, LLC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Racketeering/RICO|New Jersey</dc:title>
  <dc:creator>HP</dc:creator>
  <cp:lastModifiedBy>AK</cp:lastModifiedBy>
  <cp:revision>51</cp:revision>
  <dcterms:created xsi:type="dcterms:W3CDTF">2006-08-16T00:00:00Z</dcterms:created>
  <dcterms:modified xsi:type="dcterms:W3CDTF">2016-07-27T09:18:11Z</dcterms:modified>
</cp:coreProperties>
</file>