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BBCA-26D7-48C8-8CB6-5C0224739CCA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A9C0-B776-4DD5-B027-425C5D1D7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6A9C0-B776-4DD5-B027-425C5D1D71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Disclaimer:</a:t>
            </a:r>
            <a:r>
              <a:rPr lang="en-US" sz="1400" b="1" baseline="0" dirty="0"/>
              <a:t>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181600" y="5486400"/>
            <a:ext cx="3733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Phone: </a:t>
            </a:r>
            <a:r>
              <a:rPr lang="en-US" sz="1400" dirty="0"/>
              <a:t>(800) 889-3129</a:t>
            </a:r>
          </a:p>
          <a:p>
            <a:r>
              <a:rPr lang="en-US" sz="1400" b="1" dirty="0"/>
              <a:t>Email: </a:t>
            </a:r>
            <a:r>
              <a:rPr lang="en-US" sz="1400" dirty="0">
                <a:hlinkClick r:id="rId2"/>
              </a:rPr>
              <a:t>joel@joelsilbermanlaw.com</a:t>
            </a:r>
            <a:r>
              <a:rPr lang="en-US" sz="1400" dirty="0"/>
              <a:t> </a:t>
            </a:r>
          </a:p>
          <a:p>
            <a:r>
              <a:rPr lang="en-US" sz="1400" b="1" dirty="0"/>
              <a:t>Website: </a:t>
            </a:r>
            <a:r>
              <a:rPr lang="en-US" sz="1400" dirty="0">
                <a:hlinkClick r:id="rId3"/>
              </a:rPr>
              <a:t>www.joelsilbermanlaw.com</a:t>
            </a:r>
            <a:r>
              <a:rPr lang="en-US" sz="1400" dirty="0"/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0772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3810000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/>
              <a:t>Factors to Consider When Hiring a Criminal </a:t>
            </a:r>
            <a:r>
              <a:rPr lang="en-IN" sz="4000" dirty="0" err="1"/>
              <a:t>Defense</a:t>
            </a:r>
            <a:r>
              <a:rPr lang="en-IN" sz="4000" dirty="0"/>
              <a:t> Attorney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22098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IN" dirty="0"/>
              <a:t>If you are facing a criminal charge, hiring the right </a:t>
            </a:r>
            <a:r>
              <a:rPr lang="en-IN" dirty="0" err="1"/>
              <a:t>defense</a:t>
            </a:r>
            <a:r>
              <a:rPr lang="en-IN" dirty="0"/>
              <a:t> attorney can help you deal with your criminal case more effectively. </a:t>
            </a:r>
            <a:endParaRPr lang="en-US" dirty="0"/>
          </a:p>
          <a:p>
            <a:pPr lvl="0"/>
            <a:r>
              <a:rPr lang="en-IN" dirty="0"/>
              <a:t>It is one of the most important decisions you will ever make. </a:t>
            </a:r>
            <a:endParaRPr lang="en-US" dirty="0"/>
          </a:p>
          <a:p>
            <a:pPr lvl="0"/>
            <a:r>
              <a:rPr lang="en-IN" dirty="0"/>
              <a:t>When searching for an attorney, look for someone who is experienced and can fight for you and protect your reputation and rights.</a:t>
            </a:r>
            <a:endParaRPr lang="en-US" dirty="0"/>
          </a:p>
          <a:p>
            <a:pPr lvl="0"/>
            <a:r>
              <a:rPr lang="en-IN" dirty="0"/>
              <a:t>Here are several factors to consider when hiring a criminal </a:t>
            </a:r>
            <a:r>
              <a:rPr lang="en-IN" dirty="0" err="1"/>
              <a:t>defense</a:t>
            </a:r>
            <a:r>
              <a:rPr lang="en-IN" dirty="0"/>
              <a:t> attorney: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863" y="4191000"/>
            <a:ext cx="3378274" cy="24120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Location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676400"/>
          </a:xfrm>
        </p:spPr>
        <p:txBody>
          <a:bodyPr>
            <a:noAutofit/>
          </a:bodyPr>
          <a:lstStyle/>
          <a:p>
            <a:pPr lvl="0"/>
            <a:r>
              <a:rPr lang="en-IN" sz="2000" dirty="0"/>
              <a:t>Hire an attorney who is licensed to practice in your particular state because legal statutes may differ from state to state. </a:t>
            </a:r>
            <a:endParaRPr lang="en-US" sz="2000" dirty="0"/>
          </a:p>
          <a:p>
            <a:pPr lvl="0"/>
            <a:r>
              <a:rPr lang="en-IN" sz="2000" dirty="0"/>
              <a:t>This can also help with coordinating court appearances and increases your ability to meet your attorney in person to discuss your case.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853" y="4495800"/>
            <a:ext cx="2824295" cy="211822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Area of Specialization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752600"/>
          </a:xfrm>
        </p:spPr>
        <p:txBody>
          <a:bodyPr>
            <a:noAutofit/>
          </a:bodyPr>
          <a:lstStyle/>
          <a:p>
            <a:pPr lvl="0"/>
            <a:r>
              <a:rPr lang="en-IN" sz="2000" dirty="0"/>
              <a:t>Every criminal </a:t>
            </a:r>
            <a:r>
              <a:rPr lang="en-IN" sz="2000" dirty="0" err="1"/>
              <a:t>defense</a:t>
            </a:r>
            <a:r>
              <a:rPr lang="en-IN" sz="2000" dirty="0"/>
              <a:t> attorney specializes in a specific area of criminal </a:t>
            </a:r>
            <a:r>
              <a:rPr lang="en-IN" sz="2000" dirty="0" err="1"/>
              <a:t>defense</a:t>
            </a:r>
            <a:r>
              <a:rPr lang="en-IN" sz="2000" dirty="0"/>
              <a:t>, such as DUI, theft, domestic crimes, violent crimes, etc. </a:t>
            </a:r>
            <a:endParaRPr lang="en-US" sz="2000" dirty="0"/>
          </a:p>
          <a:p>
            <a:pPr lvl="0"/>
            <a:r>
              <a:rPr lang="en-IN" sz="2000" dirty="0"/>
              <a:t>Hire an attorney who has a specialization in your specific charges because he or she will be more experienced in that area of criminal </a:t>
            </a:r>
            <a:r>
              <a:rPr lang="en-IN" sz="2000" dirty="0" err="1"/>
              <a:t>defense</a:t>
            </a:r>
            <a:r>
              <a:rPr lang="en-IN" sz="2000" dirty="0"/>
              <a:t>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587" y="4343400"/>
            <a:ext cx="3344826" cy="223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The Attorney’s Reputation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828800"/>
          </a:xfrm>
        </p:spPr>
        <p:txBody>
          <a:bodyPr>
            <a:noAutofit/>
          </a:bodyPr>
          <a:lstStyle/>
          <a:p>
            <a:pPr lvl="0"/>
            <a:r>
              <a:rPr lang="en-IN" sz="2000" dirty="0"/>
              <a:t>Do not choose an attorney just because he or she charges less or because you are impressed with his or her advertising campaign. </a:t>
            </a:r>
            <a:endParaRPr lang="en-US" sz="2000" dirty="0"/>
          </a:p>
          <a:p>
            <a:pPr lvl="0"/>
            <a:r>
              <a:rPr lang="en-IN" sz="2000" dirty="0"/>
              <a:t>Choose a reputable attorney.</a:t>
            </a:r>
            <a:endParaRPr lang="en-US" sz="2000" dirty="0"/>
          </a:p>
          <a:p>
            <a:pPr lvl="0"/>
            <a:r>
              <a:rPr lang="en-IN" sz="2000" dirty="0"/>
              <a:t>Learn about the attorney’s reputation by researching reviews, testimonials and publications.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757" y="4427297"/>
            <a:ext cx="3182487" cy="212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49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The Attorney’s Fee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447800"/>
          </a:xfrm>
        </p:spPr>
        <p:txBody>
          <a:bodyPr>
            <a:noAutofit/>
          </a:bodyPr>
          <a:lstStyle/>
          <a:p>
            <a:pPr lvl="0"/>
            <a:r>
              <a:rPr lang="en-IN" sz="2000" dirty="0"/>
              <a:t>Although it is important to hire an attorney within your budget, hiring an inexpensive or inexperienced attorney may ruin your case. </a:t>
            </a:r>
            <a:endParaRPr lang="en-US" sz="2000" dirty="0"/>
          </a:p>
          <a:p>
            <a:pPr lvl="0"/>
            <a:r>
              <a:rPr lang="en-IN" sz="2000" dirty="0"/>
              <a:t>Always research different attorneys and hire someone who meets all your requirements and is within your budget.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587" y="4318855"/>
            <a:ext cx="3344826" cy="223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18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The Attorney’s Level of Communication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524000"/>
          </a:xfrm>
        </p:spPr>
        <p:txBody>
          <a:bodyPr>
            <a:noAutofit/>
          </a:bodyPr>
          <a:lstStyle/>
          <a:p>
            <a:pPr lvl="0"/>
            <a:r>
              <a:rPr lang="en-IN" sz="2000" dirty="0"/>
              <a:t>You may have several questions as you move through the legal process. </a:t>
            </a:r>
            <a:endParaRPr lang="en-US" sz="2000" dirty="0"/>
          </a:p>
          <a:p>
            <a:pPr lvl="0"/>
            <a:r>
              <a:rPr lang="en-IN" sz="2000" dirty="0"/>
              <a:t>A good lawyer will take the time to explain things in a language you can understand. </a:t>
            </a:r>
            <a:endParaRPr lang="en-US" sz="2000" dirty="0"/>
          </a:p>
          <a:p>
            <a:pPr lvl="0"/>
            <a:r>
              <a:rPr lang="en-IN" sz="2000" dirty="0"/>
              <a:t>Always choose someone who is friendly and easy to communicate with.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721" y="4038600"/>
            <a:ext cx="1974559" cy="253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81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8077200" cy="2133600"/>
          </a:xfrm>
        </p:spPr>
        <p:txBody>
          <a:bodyPr>
            <a:noAutofit/>
          </a:bodyPr>
          <a:lstStyle/>
          <a:p>
            <a:pPr lvl="0"/>
            <a:r>
              <a:rPr lang="en-IN" dirty="0"/>
              <a:t>If you or a loved one have been arrested or charged with a criminal offense, contact us. </a:t>
            </a:r>
            <a:endParaRPr lang="en-US" dirty="0"/>
          </a:p>
          <a:p>
            <a:pPr lvl="0"/>
            <a:r>
              <a:rPr lang="en-IN" dirty="0"/>
              <a:t>We will provide you with an aggressive </a:t>
            </a:r>
            <a:r>
              <a:rPr lang="en-IN" dirty="0" err="1"/>
              <a:t>defense</a:t>
            </a:r>
            <a:r>
              <a:rPr lang="en-IN" dirty="0"/>
              <a:t> from the beginning to the conclusion of your case and will keep you informed regarding all the aspects of your case.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42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IN" sz="3200" b="1" dirty="0"/>
              <a:t>Contact Us:</a:t>
            </a:r>
          </a:p>
          <a:p>
            <a:pPr algn="ctr"/>
            <a:endParaRPr lang="en-US" sz="3200" dirty="0"/>
          </a:p>
          <a:p>
            <a:pPr algn="ctr"/>
            <a:r>
              <a:rPr lang="en-IN" sz="2800" b="1" dirty="0"/>
              <a:t>The Law Offices of Joel </a:t>
            </a:r>
            <a:r>
              <a:rPr lang="en-IN" sz="2800" b="1" dirty="0" err="1"/>
              <a:t>Silberman</a:t>
            </a:r>
            <a:r>
              <a:rPr lang="en-IN" sz="2800" b="1" dirty="0"/>
              <a:t>, LLC</a:t>
            </a:r>
            <a:endParaRPr lang="en-US" sz="2800" dirty="0"/>
          </a:p>
          <a:p>
            <a:pPr algn="ctr"/>
            <a:r>
              <a:rPr lang="en-IN" dirty="0"/>
              <a:t>49 Summit Avenue </a:t>
            </a:r>
            <a:endParaRPr lang="en-US" dirty="0"/>
          </a:p>
          <a:p>
            <a:pPr algn="ctr"/>
            <a:r>
              <a:rPr lang="en-IN" dirty="0"/>
              <a:t>Jersey City, NJ 07306 </a:t>
            </a:r>
            <a:endParaRPr lang="en-US" dirty="0"/>
          </a:p>
          <a:p>
            <a:pPr algn="ctr"/>
            <a:r>
              <a:rPr lang="en-IN" dirty="0"/>
              <a:t> Phone: 201- 273-7070 or 800- 889-3129</a:t>
            </a:r>
            <a:endParaRPr lang="en-US" dirty="0"/>
          </a:p>
          <a:p>
            <a:pPr algn="ctr"/>
            <a:r>
              <a:rPr lang="en-IN" u="sng" dirty="0">
                <a:hlinkClick r:id="rId2"/>
              </a:rPr>
              <a:t>joel@joelsilbermanlaw.com</a:t>
            </a:r>
            <a:r>
              <a:rPr lang="en-IN" dirty="0"/>
              <a:t>  </a:t>
            </a:r>
            <a:endParaRPr lang="en-US" dirty="0"/>
          </a:p>
          <a:p>
            <a:pPr algn="ctr"/>
            <a:r>
              <a:rPr lang="en-IN" u="sng" dirty="0">
                <a:hlinkClick r:id="rId3"/>
              </a:rPr>
              <a:t>www.joelsilbermanlaw.com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408</Words>
  <Application>Microsoft Office PowerPoint</Application>
  <PresentationFormat>On-screen Show (4:3)</PresentationFormat>
  <Paragraphs>33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Factors to Consider When Hiring a Criminal Defense Attorney</vt:lpstr>
      <vt:lpstr>PowerPoint Presentation</vt:lpstr>
      <vt:lpstr>Location</vt:lpstr>
      <vt:lpstr>Area of Specialization</vt:lpstr>
      <vt:lpstr>The Attorney’s Reputation</vt:lpstr>
      <vt:lpstr>The Attorney’s Fee</vt:lpstr>
      <vt:lpstr>The Attorney’s Level of Communication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Sherri Bethelmy</cp:lastModifiedBy>
  <cp:revision>74</cp:revision>
  <dcterms:created xsi:type="dcterms:W3CDTF">2006-08-16T00:00:00Z</dcterms:created>
  <dcterms:modified xsi:type="dcterms:W3CDTF">2017-05-25T17:33:18Z</dcterms:modified>
</cp:coreProperties>
</file>