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slide9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5.jpeg" ContentType="image/jpeg"/>
  <Override PartName="/ppt/media/image11.jpeg" ContentType="image/jpeg"/>
  <Override PartName="/ppt/media/image9.png" ContentType="image/png"/>
  <Override PartName="/ppt/media/image8.png" ContentType="image/png"/>
  <Override PartName="/ppt/media/image6.png" ContentType="image/png"/>
  <Override PartName="/ppt/media/image10.jpeg" ContentType="image/jpeg"/>
  <Override PartName="/ppt/media/image5.png" ContentType="image/png"/>
  <Override PartName="/ppt/media/image13.jpeg" ContentType="image/jpeg"/>
  <Override PartName="/ppt/media/image12.jpeg" ContentType="image/jpeg"/>
  <Override PartName="/ppt/media/image7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4.jpeg" ContentType="image/jpeg"/>
  <Override PartName="/ppt/media/image1.png" ContentType="image/png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lang="en-IN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114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lang="en-IN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115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lang="en-IN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116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lang="en-IN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117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00E98B6F-AB2A-4D2D-8E59-C9F3E1D8905A}" type="slidenum">
              <a:rPr lang="en-IN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39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ADE2F102-137F-4FA2-9131-CFBD9F1F69FB}" type="slidenum">
              <a:rPr lang="en-IN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9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722160" y="404748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70484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72216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20840" y="2057400"/>
            <a:ext cx="4774320" cy="380952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20840" y="2057400"/>
            <a:ext cx="4774320" cy="38095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722160" y="2057400"/>
            <a:ext cx="7772040" cy="3809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72216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22160" y="2057400"/>
            <a:ext cx="7772040" cy="3809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70484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722160" y="404748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722160" y="404748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70484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72216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4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20840" y="2057400"/>
            <a:ext cx="4774320" cy="3809520"/>
          </a:xfrm>
          <a:prstGeom prst="rect">
            <a:avLst/>
          </a:prstGeom>
          <a:ln>
            <a:noFill/>
          </a:ln>
        </p:spPr>
      </p:pic>
      <p:pic>
        <p:nvPicPr>
          <p:cNvPr id="75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20840" y="2057400"/>
            <a:ext cx="4774320" cy="38095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722160" y="2057400"/>
            <a:ext cx="7772040" cy="3809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72216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470484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722160" y="404748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722160" y="404748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70484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72216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11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20840" y="2057400"/>
            <a:ext cx="4774320" cy="3809520"/>
          </a:xfrm>
          <a:prstGeom prst="rect">
            <a:avLst/>
          </a:prstGeom>
          <a:ln>
            <a:noFill/>
          </a:ln>
        </p:spPr>
      </p:pic>
      <p:pic>
        <p:nvPicPr>
          <p:cNvPr id="112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20840" y="2057400"/>
            <a:ext cx="4774320" cy="38095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72216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38095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704840" y="404748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rIns="0" tIns="0" bIns="0" anchor="ctr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72216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704840" y="2057400"/>
            <a:ext cx="379260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722160" y="4047480"/>
            <a:ext cx="7772040" cy="181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2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-6120" y="0"/>
            <a:ext cx="9162360" cy="144756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289548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400">
                <a:solidFill>
                  <a:srgbClr val="376092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2" name="CustomShape 2"/>
          <p:cNvSpPr/>
          <p:nvPr/>
        </p:nvSpPr>
        <p:spPr>
          <a:xfrm>
            <a:off x="762120" y="5470200"/>
            <a:ext cx="3885840" cy="13683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IN" sz="1400">
                <a:solidFill>
                  <a:srgbClr val="000000"/>
                </a:solidFill>
                <a:latin typeface="Calibri"/>
              </a:rPr>
              <a:t>Disclaimer: </a:t>
            </a:r>
            <a:r>
              <a:rPr lang="en-IN" sz="1400">
                <a:solidFill>
                  <a:srgbClr val="000000"/>
                </a:solidFill>
                <a:latin typeface="Calibri"/>
              </a:rPr>
              <a:t>The contents of this presentation are general in nature. Please use your discretion while following them. The author does not guarantee legal validity of the tips contained herein.</a:t>
            </a:r>
            <a:endParaRPr/>
          </a:p>
        </p:txBody>
      </p:sp>
      <p:sp>
        <p:nvSpPr>
          <p:cNvPr id="3" name="CustomShape 3"/>
          <p:cNvSpPr/>
          <p:nvPr/>
        </p:nvSpPr>
        <p:spPr>
          <a:xfrm>
            <a:off x="5181480" y="5486400"/>
            <a:ext cx="3733560" cy="7297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IN" sz="1400">
                <a:solidFill>
                  <a:srgbClr val="000000"/>
                </a:solidFill>
                <a:latin typeface="Calibri"/>
              </a:rPr>
              <a:t>Phone: </a:t>
            </a:r>
            <a:r>
              <a:rPr lang="en-IN" sz="1400">
                <a:solidFill>
                  <a:srgbClr val="000000"/>
                </a:solidFill>
                <a:latin typeface="Calibri"/>
              </a:rPr>
              <a:t>(800) 889-3129</a:t>
            </a:r>
            <a:endParaRPr/>
          </a:p>
          <a:p>
            <a:pPr>
              <a:lnSpc>
                <a:spcPct val="100000"/>
              </a:lnSpc>
            </a:pPr>
            <a:r>
              <a:rPr b="1" lang="en-IN" sz="1400">
                <a:solidFill>
                  <a:srgbClr val="000000"/>
                </a:solidFill>
                <a:latin typeface="Calibri"/>
              </a:rPr>
              <a:t>Email: </a:t>
            </a:r>
            <a:r>
              <a:rPr lang="en-IN" sz="1400" u="sng">
                <a:solidFill>
                  <a:srgbClr val="0000ff"/>
                </a:solidFill>
                <a:latin typeface="Calibri"/>
              </a:rPr>
              <a:t>joel@joelsilbermanlaw.com</a:t>
            </a:r>
            <a:r>
              <a:rPr lang="en-IN" sz="140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lnSpc>
                <a:spcPct val="100000"/>
              </a:lnSpc>
            </a:pPr>
            <a:r>
              <a:rPr b="1" lang="en-IN" sz="1400">
                <a:solidFill>
                  <a:srgbClr val="000000"/>
                </a:solidFill>
                <a:latin typeface="Calibri"/>
              </a:rPr>
              <a:t>Website: </a:t>
            </a:r>
            <a:r>
              <a:rPr lang="en-IN" sz="1400" u="sng">
                <a:solidFill>
                  <a:srgbClr val="0000ff"/>
                </a:solidFill>
                <a:latin typeface="Calibri"/>
              </a:rPr>
              <a:t>www.joelsilbermanlaw.com</a:t>
            </a:r>
            <a:r>
              <a:rPr lang="en-IN" sz="1400">
                <a:solidFill>
                  <a:srgbClr val="000000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Calibri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-6120" y="0"/>
            <a:ext cx="9162360" cy="144756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33520" y="1600200"/>
            <a:ext cx="8076960" cy="9140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600">
                <a:solidFill>
                  <a:srgbClr val="376092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33520" y="2666880"/>
            <a:ext cx="8076960" cy="380952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–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»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Fifth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icture 2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-6120" y="0"/>
            <a:ext cx="9162360" cy="1447560"/>
          </a:xfrm>
          <a:prstGeom prst="rect">
            <a:avLst/>
          </a:prstGeom>
          <a:ln>
            <a:noFill/>
          </a:ln>
        </p:spPr>
      </p:pic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2400">
                <a:solidFill>
                  <a:srgbClr val="376092"/>
                </a:solidFill>
                <a:latin typeface="Calibri"/>
              </a:rPr>
              <a:t>Seventh Outline LevelClick to edit Master text styles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lang="en-US">
                <a:latin typeface="Calibri"/>
              </a:rPr>
              <a:t>Click to edit the title text format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3.jpeg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Shape 1"/>
          <p:cNvSpPr txBox="1"/>
          <p:nvPr/>
        </p:nvSpPr>
        <p:spPr>
          <a:xfrm>
            <a:off x="685800" y="2895480"/>
            <a:ext cx="7772040" cy="14695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4000">
                <a:solidFill>
                  <a:srgbClr val="376092"/>
                </a:solidFill>
                <a:latin typeface="Calibri"/>
              </a:rPr>
              <a:t>What are the Potential Defenses to Domestic Violence Charges?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533520" y="1600200"/>
            <a:ext cx="8076960" cy="260208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If you have been wrongly accused of committing an act of domestic violence, a strong domestic violence defense is essential in protecting your reputation and freedom.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Here are some tips from the domestic violence defense attorneys at </a:t>
            </a:r>
            <a:r>
              <a:rPr b="1" lang="en-US" sz="2400">
                <a:solidFill>
                  <a:srgbClr val="376092"/>
                </a:solidFill>
                <a:latin typeface="Calibri"/>
              </a:rPr>
              <a:t>The Law Offices of Joel Silberman, LLC</a:t>
            </a:r>
            <a:r>
              <a:rPr lang="en-US" sz="2400">
                <a:solidFill>
                  <a:srgbClr val="376092"/>
                </a:solidFill>
                <a:latin typeface="Calibri"/>
              </a:rPr>
              <a:t> on some potential defenses to domestic violence charges:</a:t>
            </a:r>
            <a:endParaRPr/>
          </a:p>
        </p:txBody>
      </p:sp>
      <p:pic>
        <p:nvPicPr>
          <p:cNvPr id="120" name="Picture 4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5616000" y="4320000"/>
            <a:ext cx="2969640" cy="2553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533520" y="1447920"/>
            <a:ext cx="8076960" cy="609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376092"/>
                </a:solidFill>
                <a:latin typeface="Calibri"/>
              </a:rPr>
              <a:t>Wrong Suspect </a:t>
            </a:r>
            <a:endParaRPr/>
          </a:p>
        </p:txBody>
      </p:sp>
      <p:sp>
        <p:nvSpPr>
          <p:cNvPr id="122" name="TextShape 2"/>
          <p:cNvSpPr txBox="1"/>
          <p:nvPr/>
        </p:nvSpPr>
        <p:spPr>
          <a:xfrm>
            <a:off x="533520" y="2286000"/>
            <a:ext cx="8076960" cy="1752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Defend yourself by establishing that someone else was responsible for the abuse and not you.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Present evidence as to whether you were near the scene of the alleged incident and if you had a reliable alibi.</a:t>
            </a:r>
            <a:endParaRPr/>
          </a:p>
        </p:txBody>
      </p:sp>
      <p:pic>
        <p:nvPicPr>
          <p:cNvPr id="123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3744000" y="4071600"/>
            <a:ext cx="3952440" cy="26244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533520" y="1447920"/>
            <a:ext cx="8076960" cy="609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376092"/>
                </a:solidFill>
                <a:latin typeface="Calibri"/>
              </a:rPr>
              <a:t>Self-defense </a:t>
            </a:r>
            <a:endParaRPr/>
          </a:p>
        </p:txBody>
      </p:sp>
      <p:sp>
        <p:nvSpPr>
          <p:cNvPr id="125" name="TextShape 2"/>
          <p:cNvSpPr txBox="1"/>
          <p:nvPr/>
        </p:nvSpPr>
        <p:spPr>
          <a:xfrm>
            <a:off x="533520" y="2133720"/>
            <a:ext cx="8076960" cy="17521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376092"/>
                </a:solidFill>
                <a:latin typeface="Calibri"/>
              </a:rPr>
              <a:t>Make a claim that your action was in self-defense or to protect your children. </a:t>
            </a:r>
            <a:endParaRPr/>
          </a:p>
          <a:p>
            <a:pPr>
              <a:lnSpc>
                <a:spcPct val="100000"/>
              </a:lnSpc>
            </a:pPr>
            <a:r>
              <a:rPr lang="en-US">
                <a:solidFill>
                  <a:srgbClr val="376092"/>
                </a:solidFill>
                <a:latin typeface="Calibri"/>
              </a:rPr>
              <a:t>A claim of self defense may work if: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376092"/>
                </a:solidFill>
                <a:latin typeface="Calibri"/>
              </a:rPr>
              <a:t>You reasonably perceived an imminent threat.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376092"/>
                </a:solidFill>
                <a:latin typeface="Calibri"/>
              </a:rPr>
              <a:t>You had a proportional response.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>
                <a:solidFill>
                  <a:srgbClr val="376092"/>
                </a:solidFill>
                <a:latin typeface="Calibri"/>
              </a:rPr>
              <a:t>You were not the initial aggressor.</a:t>
            </a:r>
            <a:endParaRPr/>
          </a:p>
        </p:txBody>
      </p:sp>
      <p:pic>
        <p:nvPicPr>
          <p:cNvPr id="126" name="Picture 4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595600" y="4043520"/>
            <a:ext cx="3952440" cy="2632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533520" y="1447920"/>
            <a:ext cx="8076960" cy="609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376092"/>
                </a:solidFill>
                <a:latin typeface="Calibri"/>
              </a:rPr>
              <a:t>Deliberate False Allegations</a:t>
            </a:r>
            <a:endParaRPr/>
          </a:p>
        </p:txBody>
      </p:sp>
      <p:sp>
        <p:nvSpPr>
          <p:cNvPr id="128" name="TextShape 2"/>
          <p:cNvSpPr txBox="1"/>
          <p:nvPr/>
        </p:nvSpPr>
        <p:spPr>
          <a:xfrm>
            <a:off x="533520" y="2286000"/>
            <a:ext cx="8076960" cy="1294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376092"/>
                </a:solidFill>
                <a:latin typeface="Calibri"/>
              </a:rPr>
              <a:t>To turn away a conviction stemming from false allegations, your defense attorney will try to search for inconsistencies in the accuser’s story by comparing it to police records and witness accounts.</a:t>
            </a:r>
            <a:endParaRPr/>
          </a:p>
        </p:txBody>
      </p:sp>
      <p:pic>
        <p:nvPicPr>
          <p:cNvPr id="129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775240" y="3991680"/>
            <a:ext cx="3593160" cy="2637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533520" y="1447920"/>
            <a:ext cx="8076960" cy="609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376092"/>
                </a:solidFill>
                <a:latin typeface="Calibri"/>
              </a:rPr>
              <a:t>Lack of Proof</a:t>
            </a:r>
            <a:endParaRPr/>
          </a:p>
        </p:txBody>
      </p:sp>
      <p:sp>
        <p:nvSpPr>
          <p:cNvPr id="131" name="TextShape 2"/>
          <p:cNvSpPr txBox="1"/>
          <p:nvPr/>
        </p:nvSpPr>
        <p:spPr>
          <a:xfrm>
            <a:off x="533520" y="2286000"/>
            <a:ext cx="8076960" cy="1294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376092"/>
                </a:solidFill>
                <a:latin typeface="Calibri"/>
              </a:rPr>
              <a:t>It is the strongest defense in a domestic violence case.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376092"/>
                </a:solidFill>
                <a:latin typeface="Calibri"/>
              </a:rPr>
              <a:t>You cannot be convicted until and unless the prosecutor meets the requisite burden of proof.</a:t>
            </a:r>
            <a:endParaRPr/>
          </a:p>
        </p:txBody>
      </p:sp>
      <p:pic>
        <p:nvPicPr>
          <p:cNvPr id="132" name="Picture 4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397960" y="3863160"/>
            <a:ext cx="4347720" cy="28868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Shape 1"/>
          <p:cNvSpPr txBox="1"/>
          <p:nvPr/>
        </p:nvSpPr>
        <p:spPr>
          <a:xfrm>
            <a:off x="533520" y="1447920"/>
            <a:ext cx="8076960" cy="609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1" lang="en-US" sz="3200">
                <a:solidFill>
                  <a:srgbClr val="376092"/>
                </a:solidFill>
                <a:latin typeface="Calibri"/>
              </a:rPr>
              <a:t>Consent</a:t>
            </a:r>
            <a:endParaRPr/>
          </a:p>
        </p:txBody>
      </p:sp>
      <p:sp>
        <p:nvSpPr>
          <p:cNvPr id="134" name="TextShape 2"/>
          <p:cNvSpPr txBox="1"/>
          <p:nvPr/>
        </p:nvSpPr>
        <p:spPr>
          <a:xfrm>
            <a:off x="533520" y="2286000"/>
            <a:ext cx="8076960" cy="129492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400">
                <a:solidFill>
                  <a:srgbClr val="376092"/>
                </a:solidFill>
                <a:latin typeface="Calibri"/>
              </a:rPr>
              <a:t>Although very uncommon, if the accuser gave consent to act, that same consent may work as a defense against a domestic violence charge.</a:t>
            </a:r>
            <a:endParaRPr/>
          </a:p>
        </p:txBody>
      </p:sp>
      <p:pic>
        <p:nvPicPr>
          <p:cNvPr id="135" name="Picture 3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2397960" y="3906000"/>
            <a:ext cx="4347720" cy="29041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533520" y="2438280"/>
            <a:ext cx="8076960" cy="25142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376092"/>
                </a:solidFill>
                <a:latin typeface="Calibri"/>
              </a:rPr>
              <a:t>If you have been accused of committing an act of domestic violence, a strong domestic violence defense is essential in protecting your reputation and freedom. 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800">
                <a:solidFill>
                  <a:srgbClr val="376092"/>
                </a:solidFill>
                <a:latin typeface="Calibri"/>
              </a:rPr>
              <a:t>Contact </a:t>
            </a:r>
            <a:r>
              <a:rPr b="1" lang="en-US" sz="2800">
                <a:solidFill>
                  <a:srgbClr val="376092"/>
                </a:solidFill>
                <a:latin typeface="Calibri"/>
              </a:rPr>
              <a:t>The Law Offices of Joel Silberman, LLC.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722160" y="2057400"/>
            <a:ext cx="7772040" cy="38095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1" lang="en-US" sz="3200">
                <a:solidFill>
                  <a:srgbClr val="376092"/>
                </a:solidFill>
                <a:latin typeface="Calibri"/>
              </a:rPr>
              <a:t>Contact Us: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 sz="2400">
                <a:solidFill>
                  <a:srgbClr val="376092"/>
                </a:solidFill>
                <a:latin typeface="Calibri"/>
              </a:rPr>
              <a:t>The Law Offices of Joel Silberman, LLC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376092"/>
                </a:solidFill>
                <a:latin typeface="Calibri"/>
              </a:rPr>
              <a:t>49 Summit Avenue 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376092"/>
                </a:solidFill>
                <a:latin typeface="Calibri"/>
              </a:rPr>
              <a:t>Jersey City, NJ 07306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376092"/>
                </a:solidFill>
                <a:latin typeface="Calibri"/>
              </a:rPr>
              <a:t>(201)-273-7070 or (800) 889-3129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>
                <a:solidFill>
                  <a:srgbClr val="376092"/>
                </a:solidFill>
                <a:latin typeface="Calibri"/>
              </a:rPr>
              <a:t>Email: </a:t>
            </a:r>
            <a:r>
              <a:rPr lang="en-US" sz="2400" u="sng">
                <a:solidFill>
                  <a:srgbClr val="0000bf"/>
                </a:solidFill>
                <a:latin typeface="Calibri"/>
              </a:rPr>
              <a:t>joel@joelsilbermanlaw.com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u="sng">
                <a:solidFill>
                  <a:srgbClr val="0000bf"/>
                </a:solidFill>
                <a:latin typeface="Calibri"/>
              </a:rPr>
              <a:t>www.joelsilbermanlaw.com</a:t>
            </a:r>
            <a:endParaRPr/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