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5" r:id="rId3"/>
    <p:sldId id="276" r:id="rId4"/>
    <p:sldId id="277" r:id="rId5"/>
    <p:sldId id="278" r:id="rId6"/>
    <p:sldId id="279" r:id="rId7"/>
    <p:sldId id="28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9BBCA-26D7-48C8-8CB6-5C0224739CC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6A9C0-B776-4DD5-B027-425C5D1D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6A9C0-B776-4DD5-B027-425C5D1D717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Disclaimer:</a:t>
            </a:r>
            <a:r>
              <a:rPr lang="en-US" sz="1400" b="1" baseline="0" dirty="0"/>
              <a:t> 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562600" y="5486400"/>
            <a:ext cx="3276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Phone: </a:t>
            </a:r>
            <a:r>
              <a:rPr lang="en-US" sz="1400" dirty="0">
                <a:solidFill>
                  <a:schemeClr val="tx1"/>
                </a:solidFill>
              </a:rPr>
              <a:t>800-889-3129 / 201-273-7070</a:t>
            </a:r>
          </a:p>
          <a:p>
            <a:r>
              <a:rPr lang="en-US" sz="1400" b="1" dirty="0"/>
              <a:t>Email: </a:t>
            </a:r>
            <a:r>
              <a:rPr lang="en-US" sz="1400" dirty="0">
                <a:hlinkClick r:id="rId2"/>
              </a:rPr>
              <a:t>joel@joelsilbermanlaw.com</a:t>
            </a:r>
            <a:r>
              <a:rPr lang="en-US" sz="1400" dirty="0"/>
              <a:t> </a:t>
            </a:r>
          </a:p>
          <a:p>
            <a:r>
              <a:rPr lang="en-US" sz="1400" b="1" dirty="0"/>
              <a:t>Website: </a:t>
            </a:r>
            <a:r>
              <a:rPr lang="en-US" sz="1400" dirty="0">
                <a:hlinkClick r:id="rId3"/>
              </a:rPr>
              <a:t>www.joelsilbermanlaw.com</a:t>
            </a:r>
            <a:r>
              <a:rPr lang="en-US" sz="1400" dirty="0"/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0772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077200" cy="3810000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95600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/>
              <a:t>Aggravated DWI</a:t>
            </a:r>
          </a:p>
        </p:txBody>
      </p:sp>
    </p:spTree>
    <p:extLst>
      <p:ext uri="{BB962C8B-B14F-4D97-AF65-F5344CB8AC3E}">
        <p14:creationId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077200" cy="1447800"/>
          </a:xfrm>
        </p:spPr>
        <p:txBody>
          <a:bodyPr/>
          <a:lstStyle/>
          <a:p>
            <a:pPr marL="0" lvl="0" indent="0" algn="l" fontAlgn="base">
              <a:buNone/>
            </a:pPr>
            <a:r>
              <a:rPr lang="en-US" dirty="0"/>
              <a:t>Aggravated DWI is a category of DWI that has higher penalties, different plea-bargaining restrictions and is considered a more serious crime than a regular DWI.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721" y="4246982"/>
            <a:ext cx="3400559" cy="22715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47800"/>
            <a:ext cx="9144000" cy="990600"/>
          </a:xfrm>
        </p:spPr>
        <p:txBody>
          <a:bodyPr>
            <a:normAutofit/>
          </a:bodyPr>
          <a:lstStyle/>
          <a:p>
            <a:r>
              <a:rPr lang="en-US" sz="2800" dirty="0"/>
              <a:t>Criminal Penalties for Aggravated DWI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077200" cy="22098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dirty="0"/>
              <a:t>The First Aggravated DWI can result in:</a:t>
            </a:r>
            <a:endParaRPr lang="en-US" dirty="0"/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2200" dirty="0"/>
              <a:t>A 1-year jail term with probation for an additional 3 years</a:t>
            </a: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2200" dirty="0"/>
              <a:t>A fine ranging from $1,000 to $2,500 and the suspension of your driver’s license for up to one year</a:t>
            </a: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2200" dirty="0"/>
              <a:t>The offender may be required to attend a Victim Impact Panel.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821" y="4601896"/>
            <a:ext cx="2958359" cy="19732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47800"/>
            <a:ext cx="9144000" cy="838200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The Second Aggravated DWI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534400" cy="1752600"/>
          </a:xfrm>
        </p:spPr>
        <p:txBody>
          <a:bodyPr>
            <a:noAutofit/>
          </a:bodyPr>
          <a:lstStyle/>
          <a:p>
            <a:pPr algn="l"/>
            <a:r>
              <a:rPr lang="en-US" sz="2200" dirty="0"/>
              <a:t>A second Aggravated DWI within 10 years of the first one is considered a Class E felony. </a:t>
            </a:r>
          </a:p>
          <a:p>
            <a:pPr algn="l"/>
            <a:r>
              <a:rPr lang="en-US" sz="2200" dirty="0"/>
              <a:t>It carries a 4 year jail term and a maximum fine of $5,000.</a:t>
            </a:r>
          </a:p>
          <a:p>
            <a:pPr algn="l"/>
            <a:r>
              <a:rPr lang="en-US" sz="2200" dirty="0"/>
              <a:t>The offender’s license can be revoked for up to 18 months.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341" y="4346401"/>
            <a:ext cx="3257317" cy="217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0"/>
            <a:ext cx="9144000" cy="762000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The Third Aggravated DWI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077200" cy="1295400"/>
          </a:xfrm>
        </p:spPr>
        <p:txBody>
          <a:bodyPr>
            <a:noAutofit/>
          </a:bodyPr>
          <a:lstStyle/>
          <a:p>
            <a:r>
              <a:rPr lang="en-US" sz="2100" dirty="0"/>
              <a:t>A third Aggravated DWI in 10 years is treated as a Class D felony.</a:t>
            </a:r>
          </a:p>
          <a:p>
            <a:r>
              <a:rPr lang="en-US" sz="2100" dirty="0"/>
              <a:t>It carries a 7 year jail term and a fine ranging from $2,000 to $10,000.</a:t>
            </a:r>
          </a:p>
          <a:p>
            <a:r>
              <a:rPr lang="en-US" sz="2100" dirty="0"/>
              <a:t>The offender’s license can be revoked for up to 18 months.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54" y="4279354"/>
            <a:ext cx="3289890" cy="219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49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77200" cy="2034182"/>
          </a:xfrm>
        </p:spPr>
        <p:txBody>
          <a:bodyPr>
            <a:noAutofit/>
          </a:bodyPr>
          <a:lstStyle/>
          <a:p>
            <a:r>
              <a:rPr lang="en-US" sz="2000" dirty="0"/>
              <a:t>An Aggravated DWI also carries civil penalties which may include a $250 per year DMV assessment for three years and a $395 court surcharge.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offender will be required to install an Ignition Interlock Device (IID) in his or her car during probation or the conditional discharge period.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680" y="4119650"/>
            <a:ext cx="3480640" cy="232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18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077200" cy="3124200"/>
          </a:xfrm>
        </p:spPr>
        <p:txBody>
          <a:bodyPr>
            <a:noAutofit/>
          </a:bodyPr>
          <a:lstStyle/>
          <a:p>
            <a:r>
              <a:rPr lang="en-US" sz="2800" dirty="0"/>
              <a:t>If you or a loved one has been arrested and charged with a DWI, you need to speak to our experienced DWI defense lawyers as soon as possible.</a:t>
            </a:r>
          </a:p>
          <a:p>
            <a:r>
              <a:rPr lang="en-US" sz="2800" dirty="0"/>
              <a:t>Our DWI defense lawyers will work to protect your rights and fight on your behalf to help you avoid a serious criminal conviction.</a:t>
            </a:r>
          </a:p>
        </p:txBody>
      </p:sp>
    </p:spTree>
    <p:extLst>
      <p:ext uri="{BB962C8B-B14F-4D97-AF65-F5344CB8AC3E}">
        <p14:creationId xmlns:p14="http://schemas.microsoft.com/office/powerpoint/2010/main" val="329442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/>
              <a:t>Contact Us:</a:t>
            </a:r>
            <a:endParaRPr lang="en-US" sz="3200" dirty="0"/>
          </a:p>
          <a:p>
            <a:pPr algn="ctr"/>
            <a:r>
              <a:rPr lang="en-IN" b="1" dirty="0"/>
              <a:t>The Law Offices of Joel Silberman, LLC</a:t>
            </a:r>
            <a:endParaRPr lang="en-US" b="1" dirty="0"/>
          </a:p>
          <a:p>
            <a:pPr algn="ctr"/>
            <a:r>
              <a:rPr lang="en-US" dirty="0"/>
              <a:t>49 Summit Avenue </a:t>
            </a:r>
          </a:p>
          <a:p>
            <a:pPr algn="ctr"/>
            <a:r>
              <a:rPr lang="en-US" dirty="0"/>
              <a:t>Jersey City, NJ 07306</a:t>
            </a:r>
          </a:p>
          <a:p>
            <a:pPr algn="ctr"/>
            <a:r>
              <a:rPr lang="en-US" dirty="0"/>
              <a:t>201-273-7070/ 800-889-3129</a:t>
            </a:r>
          </a:p>
          <a:p>
            <a:pPr algn="ctr"/>
            <a:r>
              <a:rPr lang="en-US" u="sng" dirty="0">
                <a:hlinkClick r:id="rId2"/>
              </a:rPr>
              <a:t>joel@joelsilbermanlaw.com</a:t>
            </a:r>
            <a:endParaRPr lang="en-US" dirty="0"/>
          </a:p>
          <a:p>
            <a:pPr algn="ctr"/>
            <a:r>
              <a:rPr lang="en-US" u="sng" dirty="0">
                <a:hlinkClick r:id="rId3"/>
              </a:rPr>
              <a:t>www.joelsilbermanlaw.com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325</Words>
  <Application>Microsoft Office PowerPoint</Application>
  <PresentationFormat>On-screen Show (4:3)</PresentationFormat>
  <Paragraphs>28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Aggravated DWI</vt:lpstr>
      <vt:lpstr>PowerPoint Presentation</vt:lpstr>
      <vt:lpstr>Criminal Penalties for Aggravated DWI</vt:lpstr>
      <vt:lpstr>The Second Aggravated DWI</vt:lpstr>
      <vt:lpstr>The Third Aggravated DWI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SHERRI BETHELMY</cp:lastModifiedBy>
  <cp:revision>74</cp:revision>
  <dcterms:created xsi:type="dcterms:W3CDTF">2006-08-16T00:00:00Z</dcterms:created>
  <dcterms:modified xsi:type="dcterms:W3CDTF">2018-06-12T19:50:07Z</dcterms:modified>
</cp:coreProperties>
</file>